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84" r:id="rId7"/>
    <p:sldId id="285" r:id="rId8"/>
    <p:sldId id="283" r:id="rId9"/>
    <p:sldId id="272" r:id="rId10"/>
    <p:sldId id="264" r:id="rId11"/>
    <p:sldId id="263" r:id="rId12"/>
    <p:sldId id="288" r:id="rId13"/>
    <p:sldId id="289" r:id="rId14"/>
    <p:sldId id="290" r:id="rId15"/>
    <p:sldId id="274" r:id="rId16"/>
    <p:sldId id="268" r:id="rId17"/>
    <p:sldId id="270" r:id="rId18"/>
  </p:sldIdLst>
  <p:sldSz cx="13004800" cy="7315200"/>
  <p:notesSz cx="7315200" cy="13004800"/>
  <p:embeddedFontLst>
    <p:embeddedFont>
      <p:font typeface="Liter" panose="020B0604020202020204" charset="0"/>
      <p:regular r:id="rId20"/>
    </p:embeddedFont>
    <p:embeddedFont>
      <p:font typeface="Oranienbaum" panose="02000506080000020003" pitchFamily="2" charset="0"/>
      <p:regular r:id="rId21"/>
    </p:embeddedFont>
    <p:embeddedFont>
      <p:font typeface="Sorts Mill Goudy" panose="020B0604020202020204" charset="0"/>
      <p:regular r:id="rId22"/>
    </p:embeddedFont>
    <p:embeddedFont>
      <p:font typeface="Trade Gothic Next Cond" panose="020B0506040303020004" pitchFamily="34" charset="0"/>
      <p:regular r:id="rId23"/>
      <p:bold r:id="rId24"/>
      <p:italic r:id="rId25"/>
      <p:boldItalic r:id="rId26"/>
    </p:embeddedFont>
    <p:embeddedFont>
      <p:font typeface="Trade Gothic Next Light" panose="020B0403040303020004" pitchFamily="34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D97"/>
    <a:srgbClr val="F5C676"/>
    <a:srgbClr val="5E310F"/>
    <a:srgbClr val="F8E9D9"/>
    <a:srgbClr val="C99761"/>
    <a:srgbClr val="C29769"/>
    <a:srgbClr val="D1A87C"/>
    <a:srgbClr val="FFD700"/>
    <a:srgbClr val="DDA87B"/>
    <a:srgbClr val="996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A354E-4EF5-E82D-0B97-1FF9D9BD4471}" v="908" dt="2025-11-17T03:14:50.326"/>
    <p1510:client id="{28D71F26-43CA-7051-31A6-6836A42C31B7}" v="413" dt="2025-11-17T02:00:24.187"/>
    <p1510:client id="{38D1FBDE-C6BE-5D68-8FA7-7C8CE2AD72A5}" v="104" dt="2025-11-17T03:06:49.487"/>
    <p1510:client id="{3E303510-6E91-0B82-4D1D-B50073FC67B2}" v="400" dt="2025-11-17T02:30:48.445"/>
    <p1510:client id="{577549AC-4A51-5490-A26F-D11F62DB1F25}" v="140" dt="2025-11-18T21:50:24.266"/>
    <p1510:client id="{60C1168B-2260-EA26-10C9-92679EE74809}" v="661" dt="2025-11-17T02:14:58.167"/>
    <p1510:client id="{784B7DE7-D01D-C19D-1C11-0601F0AB1CD3}" v="80" dt="2025-11-17T02:32:53.573"/>
    <p1510:client id="{82D23A78-5A25-AB81-22C0-6843F37291C4}" v="39" dt="2025-11-17T04:20:41.818"/>
    <p1510:client id="{9BDB862D-7B76-0493-C6C5-283D353CEF38}" v="31" dt="2025-11-18T21:20:43.385"/>
    <p1510:client id="{9BE4D2BA-E46E-01EB-4276-6DBBA4E07A73}" v="56" dt="2025-11-18T18:45:30.454"/>
    <p1510:client id="{A67AD1C9-FA97-1452-1D21-A35AB0D9965B}" v="342" dt="2025-11-17T04:53:52.192"/>
    <p1510:client id="{B5B30A7A-6B24-2A0D-8215-DD885B02EB75}" v="28" dt="2025-11-17T03:46:31.212"/>
    <p1510:client id="{C94319BE-7C05-6A4E-A62A-E5EC57AF6668}" v="518" dt="2025-11-18T17:40:44.694"/>
    <p1510:client id="{D9F38BBA-BAEF-24EC-C0BC-74C11C351088}" v="573" dt="2025-11-18T21:10:00.635"/>
    <p1510:client id="{DA6E0AA9-65BB-5E34-B320-F794CA62AEA0}" v="52" dt="2025-11-17T02:40:56.008"/>
    <p1510:client id="{E1FBD5FA-BC19-8CF9-40F7-81E487831423}" v="6" dt="2025-11-18T21:24:06.320"/>
    <p1510:client id="{EFA300FA-25F8-BB80-0ECF-B7286B625435}" v="390" dt="2025-11-19T00:06:38.340"/>
    <p1510:client id="{FFC7A317-06A4-2AA6-5207-6A618545A27E}" v="437" dt="2025-11-17T02:13:02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652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652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12CC5-38D9-40B8-80CA-0FD56281E96E}" type="datetimeFigureOut"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42888" y="1625600"/>
            <a:ext cx="7800976" cy="4389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6257925"/>
            <a:ext cx="5851525" cy="5121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2352338"/>
            <a:ext cx="3170238" cy="652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12352338"/>
            <a:ext cx="3170238" cy="652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44659-ABDC-4068-AE6C-437C4F399A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Home Page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F0B2-DA42-53A9-B59E-501D04CA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FC7B9-9312-2616-D4E4-CF761691B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48C0A-7EE1-D9C1-9FD0-241B51ED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6. Competittive Landscape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F62C1-359C-DF39-7A44-C53C1A3BA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81819-2373-635F-1F7B-3CA3B505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44775-84B9-D689-2791-AA1FEA920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19A35-8D40-FA64-AAB4-BBB39AF91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Number 9:James page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0DEA0-221C-33C6-4B65-FA6A1CAA0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85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James Page 1: Intro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James Page 2: Main Part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James page 3: Transition Page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2.Ines: Solution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39D5B-6CB8-A855-F6FF-CCCDBB45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0A186-5F86-BAF7-B1CA-225929BF9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9010-DC55-37CE-DE0D-430D14CD4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Page 7 for Laurien Michel , specifically built for Market opportunity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B089B-0546-4F61-CA3F-4B2C8E2F8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5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640FA-AC66-AD07-813D-30838476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A2534-C539-D44B-EBCB-959B7E90A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E4DC1-5500-F9EC-FC46-1F53F9660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Page 7 for Laurien Michel , specifically built for Market opportunity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5ABA-99E3-DF69-4E74-E556EF614D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(Pierre)Part 5. 1 page only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6. Competittive Landscape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919" y="1081583"/>
            <a:ext cx="8228681" cy="3478011"/>
          </a:xfrm>
        </p:spPr>
        <p:txBody>
          <a:bodyPr anchor="b"/>
          <a:lstStyle>
            <a:lvl1pPr algn="l">
              <a:defRPr sz="497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919" y="5171695"/>
            <a:ext cx="8228681" cy="1158239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dirty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625600" y="4876273"/>
            <a:ext cx="103589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12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870" y="2378621"/>
            <a:ext cx="9854330" cy="4123779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dirty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1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53600" y="1565546"/>
            <a:ext cx="1875692" cy="4936854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61133" y="1565546"/>
            <a:ext cx="8362004" cy="4936854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dirty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88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07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455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047" y="534954"/>
            <a:ext cx="11216640" cy="524827"/>
          </a:xfrm>
          <a:prstGeom prst="rect">
            <a:avLst/>
          </a:prstGeom>
        </p:spPr>
        <p:txBody>
          <a:bodyPr/>
          <a:lstStyle>
            <a:lvl1pPr>
              <a:defRPr sz="2987" cap="all" spc="42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9020" y="1706611"/>
            <a:ext cx="1820763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67" cap="all" spc="213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4983" y="2537016"/>
            <a:ext cx="1262058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920" cap="all" spc="213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06492" y="2271128"/>
            <a:ext cx="1820763" cy="111848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707" cap="all" spc="213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16693" y="3764085"/>
            <a:ext cx="1289753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67" cap="all" spc="213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06420" y="3764085"/>
            <a:ext cx="1472726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67" cap="all" spc="213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0599" y="4943287"/>
            <a:ext cx="1262058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920" cap="all" spc="213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0574" y="4757184"/>
            <a:ext cx="1262058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920" cap="all" spc="213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6564" y="4609908"/>
            <a:ext cx="1262058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920" cap="all" spc="213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9020" y="5833376"/>
            <a:ext cx="1820763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67" cap="all" spc="213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18983" y="5542052"/>
            <a:ext cx="1262058" cy="52482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920" cap="all" spc="213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10528" y="4026498"/>
            <a:ext cx="499589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99402" y="2231437"/>
            <a:ext cx="4990" cy="36019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1243869" y="1502055"/>
            <a:ext cx="2955199" cy="389467"/>
          </a:xfrm>
          <a:prstGeom prst="rect">
            <a:avLst/>
          </a:prstGeom>
        </p:spPr>
        <p:txBody>
          <a:bodyPr anchor="ctr"/>
          <a:lstStyle>
            <a:lvl1pPr algn="r">
              <a:defRPr sz="960" cap="all" spc="427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86954" y="3375791"/>
            <a:ext cx="582305" cy="618698"/>
          </a:xfrm>
          <a:prstGeom prst="rect">
            <a:avLst/>
          </a:prstGeom>
        </p:spPr>
        <p:txBody>
          <a:bodyPr anchor="ctr"/>
          <a:lstStyle>
            <a:lvl1pPr algn="r">
              <a:defRPr sz="1707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302391" y="5413248"/>
            <a:ext cx="2824178" cy="389467"/>
          </a:xfrm>
          <a:prstGeom prst="rect">
            <a:avLst/>
          </a:prstGeom>
        </p:spPr>
        <p:txBody>
          <a:bodyPr anchor="ctr"/>
          <a:lstStyle>
            <a:lvl1pPr>
              <a:defRPr sz="960" spc="427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40302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70" y="1115142"/>
            <a:ext cx="9854330" cy="914730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70" y="2438400"/>
            <a:ext cx="9854330" cy="40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dirty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30048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28" y="1373391"/>
            <a:ext cx="8837294" cy="3320602"/>
          </a:xfrm>
        </p:spPr>
        <p:txBody>
          <a:bodyPr anchor="t"/>
          <a:lstStyle>
            <a:lvl1pPr>
              <a:defRPr sz="78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527" y="4927688"/>
            <a:ext cx="8237073" cy="1574713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7E480-B2BA-4553-A144-61E7F75833ED}" type="datetimeFigureOut">
              <a:rPr lang="en-US" dirty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70" y="1080972"/>
            <a:ext cx="9854330" cy="9488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870" y="2277937"/>
            <a:ext cx="4795520" cy="42244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277937"/>
            <a:ext cx="4795520" cy="42244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dirty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70" y="1151094"/>
            <a:ext cx="9854330" cy="8788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872" y="2147431"/>
            <a:ext cx="4795519" cy="75118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871" y="3251200"/>
            <a:ext cx="4795520" cy="325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147430"/>
            <a:ext cx="4795520" cy="75118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200" b="0" cap="all" spc="533" baseline="0">
                <a:solidFill>
                  <a:schemeClr val="tx1"/>
                </a:solidFill>
                <a:latin typeface="+mj-lt"/>
              </a:defRPr>
            </a:lvl1pPr>
            <a:lvl2pPr marL="812810" indent="0">
              <a:buNone/>
              <a:defRPr sz="3200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251200"/>
            <a:ext cx="4795520" cy="325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dirty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688776" y="3068439"/>
            <a:ext cx="103589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249960" y="4898567"/>
            <a:ext cx="862146" cy="4156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625600" y="3068439"/>
            <a:ext cx="103589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4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30048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dirty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2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dirty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2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990" y="1662873"/>
            <a:ext cx="3498335" cy="1988476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1" y="812800"/>
            <a:ext cx="5689599" cy="5689600"/>
          </a:xfrm>
        </p:spPr>
        <p:txBody>
          <a:bodyPr anchor="ctr">
            <a:normAutofit/>
          </a:bodyPr>
          <a:lstStyle>
            <a:lvl1pPr>
              <a:defRPr sz="4978">
                <a:solidFill>
                  <a:schemeClr val="tx1"/>
                </a:solidFill>
              </a:defRPr>
            </a:lvl1pPr>
            <a:lvl2pPr>
              <a:defRPr sz="4267">
                <a:solidFill>
                  <a:schemeClr val="tx1"/>
                </a:solidFill>
              </a:defRPr>
            </a:lvl2pPr>
            <a:lvl3pPr>
              <a:defRPr sz="3556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990" y="3892995"/>
            <a:ext cx="3448636" cy="2062512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dirty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112" y="1475334"/>
            <a:ext cx="3509212" cy="2182266"/>
          </a:xfrm>
        </p:spPr>
        <p:txBody>
          <a:bodyPr anchor="b"/>
          <a:lstStyle>
            <a:lvl1pPr algn="r">
              <a:defRPr sz="497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689602" y="812800"/>
            <a:ext cx="5689599" cy="5689600"/>
          </a:xfrm>
        </p:spPr>
        <p:txBody>
          <a:bodyPr anchor="t"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9114" y="3892995"/>
            <a:ext cx="3459511" cy="1796605"/>
          </a:xfrm>
        </p:spPr>
        <p:txBody>
          <a:bodyPr/>
          <a:lstStyle>
            <a:lvl1pPr marL="0" indent="0" algn="r">
              <a:buNone/>
              <a:defRPr sz="2844">
                <a:solidFill>
                  <a:schemeClr val="tx1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dirty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2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870" y="1111063"/>
            <a:ext cx="9854330" cy="9188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870" y="2438400"/>
            <a:ext cx="9854330" cy="4064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169160" y="5217406"/>
            <a:ext cx="285151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fld id="{B70A3DFD-A535-46B2-84C1-61DC8B16A904}" type="datetimeFigureOut">
              <a:rPr lang="en-US" dirty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1171223" y="1717220"/>
            <a:ext cx="284738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4" b="1" cap="all" spc="5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59102" y="3434510"/>
            <a:ext cx="671630" cy="4584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73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pos="7168" userDrawn="1">
          <p15:clr>
            <a:srgbClr val="F26B43"/>
          </p15:clr>
        </p15:guide>
        <p15:guide id="16" pos="512" userDrawn="1">
          <p15:clr>
            <a:srgbClr val="F26B43"/>
          </p15:clr>
        </p15:guide>
        <p15:guide id="23" orient="horz" pos="40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3.ftcdn.net/b49980701a97df8eaca8332f7f7f0a9af210504c.jpg"/>
          <p:cNvPicPr>
            <a:picLocks noChangeAspect="1"/>
          </p:cNvPicPr>
          <p:nvPr/>
        </p:nvPicPr>
        <p:blipFill>
          <a:blip r:embed="rId3"/>
          <a:srcRect l="233" r="233"/>
          <a:stretch/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2264072" y="5584977"/>
            <a:ext cx="8686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rgbClr val="FFFFFF"/>
                </a:solidFill>
                <a:latin typeface="Oranienbaum"/>
              </a:rPr>
              <a:t>Connections Made From Shared Interests</a:t>
            </a:r>
            <a:endParaRPr lang="en-US" sz="1600"/>
          </a:p>
        </p:txBody>
      </p:sp>
      <p:sp>
        <p:nvSpPr>
          <p:cNvPr id="6" name="Shape 3"/>
          <p:cNvSpPr/>
          <p:nvPr/>
        </p:nvSpPr>
        <p:spPr>
          <a:xfrm>
            <a:off x="5845959" y="5436959"/>
            <a:ext cx="1219200" cy="12700"/>
          </a:xfrm>
          <a:custGeom>
            <a:avLst/>
            <a:gdLst/>
            <a:ahLst/>
            <a:cxnLst/>
            <a:rect l="l" t="t" r="r" b="b"/>
            <a:pathLst>
              <a:path w="1219200" h="12700">
                <a:moveTo>
                  <a:pt x="0" y="0"/>
                </a:moveTo>
                <a:lnTo>
                  <a:pt x="1219200" y="0"/>
                </a:lnTo>
                <a:lnTo>
                  <a:pt x="12192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17ED2B-DF74-762E-9164-3BD8D432F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9088" y="1963528"/>
            <a:ext cx="8429118" cy="2523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025B12-A743-C763-4A43-B1376268CA63}"/>
              </a:ext>
            </a:extLst>
          </p:cNvPr>
          <p:cNvSpPr/>
          <p:nvPr/>
        </p:nvSpPr>
        <p:spPr>
          <a:xfrm>
            <a:off x="-626" y="15978"/>
            <a:ext cx="13017462" cy="7297320"/>
          </a:xfrm>
          <a:prstGeom prst="rect">
            <a:avLst/>
          </a:prstGeom>
          <a:solidFill>
            <a:srgbClr val="FAF1E0"/>
          </a:solidFill>
          <a:ln>
            <a:solidFill>
              <a:srgbClr val="FAF1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400" b="1">
              <a:solidFill>
                <a:srgbClr val="DCA878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09398" y="164584"/>
            <a:ext cx="71374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err="1">
                <a:solidFill>
                  <a:srgbClr val="2C2C2C"/>
                </a:solidFill>
                <a:latin typeface="Sorts Mill Goudy"/>
              </a:rPr>
              <a:t>Modèle</a:t>
            </a:r>
            <a:r>
              <a:rPr lang="en-US" sz="4800" b="1">
                <a:solidFill>
                  <a:srgbClr val="2C2C2C"/>
                </a:solidFill>
                <a:latin typeface="Sorts Mill Goudy"/>
              </a:rPr>
              <a:t> </a:t>
            </a:r>
            <a:r>
              <a:rPr lang="en-US" sz="4800" b="1" err="1">
                <a:solidFill>
                  <a:srgbClr val="2C2C2C"/>
                </a:solidFill>
                <a:latin typeface="Sorts Mill Goudy"/>
              </a:rPr>
              <a:t>économique</a:t>
            </a:r>
            <a:endParaRPr lang="en-US" sz="1600" err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67F16A-65EA-CA45-7181-7999E585C6AF}"/>
              </a:ext>
            </a:extLst>
          </p:cNvPr>
          <p:cNvGrpSpPr/>
          <p:nvPr/>
        </p:nvGrpSpPr>
        <p:grpSpPr>
          <a:xfrm>
            <a:off x="113239" y="1351380"/>
            <a:ext cx="3113428" cy="4330700"/>
            <a:chOff x="124894" y="1293107"/>
            <a:chExt cx="3113428" cy="4330700"/>
          </a:xfrm>
        </p:grpSpPr>
        <p:sp>
          <p:nvSpPr>
            <p:cNvPr id="4" name="Text 2"/>
            <p:cNvSpPr/>
            <p:nvPr/>
          </p:nvSpPr>
          <p:spPr>
            <a:xfrm>
              <a:off x="369116" y="3814463"/>
              <a:ext cx="1524000" cy="609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4800" b="1">
                  <a:solidFill>
                    <a:srgbClr val="D4AF37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89%</a:t>
              </a:r>
              <a:endParaRPr lang="en-US" sz="1600"/>
            </a:p>
          </p:txBody>
        </p:sp>
        <p:sp>
          <p:nvSpPr>
            <p:cNvPr id="8" name="Text 6"/>
            <p:cNvSpPr/>
            <p:nvPr/>
          </p:nvSpPr>
          <p:spPr>
            <a:xfrm>
              <a:off x="369116" y="5008263"/>
              <a:ext cx="2019300" cy="609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4800" b="1">
                  <a:solidFill>
                    <a:srgbClr val="D4AF37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1,200+</a:t>
              </a:r>
              <a:endParaRPr lang="en-US" sz="1600"/>
            </a:p>
          </p:txBody>
        </p:sp>
        <p:sp>
          <p:nvSpPr>
            <p:cNvPr id="12" name="Shape 10"/>
            <p:cNvSpPr/>
            <p:nvPr/>
          </p:nvSpPr>
          <p:spPr>
            <a:xfrm>
              <a:off x="124894" y="1293107"/>
              <a:ext cx="3111500" cy="4330700"/>
            </a:xfrm>
            <a:custGeom>
              <a:avLst/>
              <a:gdLst/>
              <a:ahLst/>
              <a:cxnLst/>
              <a:rect l="l" t="t" r="r" b="b"/>
              <a:pathLst>
                <a:path w="3111500" h="4330700">
                  <a:moveTo>
                    <a:pt x="101590" y="0"/>
                  </a:moveTo>
                  <a:lnTo>
                    <a:pt x="3009910" y="0"/>
                  </a:lnTo>
                  <a:cubicBezTo>
                    <a:pt x="3066016" y="0"/>
                    <a:pt x="3111500" y="45484"/>
                    <a:pt x="3111500" y="101590"/>
                  </a:cubicBezTo>
                  <a:lnTo>
                    <a:pt x="3111500" y="4229110"/>
                  </a:lnTo>
                  <a:cubicBezTo>
                    <a:pt x="3111500" y="4285216"/>
                    <a:pt x="3066016" y="4330700"/>
                    <a:pt x="3009910" y="4330700"/>
                  </a:cubicBezTo>
                  <a:lnTo>
                    <a:pt x="101590" y="4330700"/>
                  </a:lnTo>
                  <a:cubicBezTo>
                    <a:pt x="45484" y="4330700"/>
                    <a:pt x="0" y="4285216"/>
                    <a:pt x="0" y="4229110"/>
                  </a:cubicBezTo>
                  <a:lnTo>
                    <a:pt x="0" y="101590"/>
                  </a:lnTo>
                  <a:cubicBezTo>
                    <a:pt x="0" y="45521"/>
                    <a:pt x="45521" y="0"/>
                    <a:pt x="101590" y="0"/>
                  </a:cubicBezTo>
                  <a:close/>
                </a:path>
              </a:pathLst>
            </a:custGeom>
            <a:solidFill>
              <a:srgbClr val="FFEDD8"/>
            </a:solidFill>
            <a:ln w="12700">
              <a:solidFill>
                <a:srgbClr val="583101"/>
              </a:solidFill>
            </a:ln>
            <a:effectLst>
              <a:outerShdw blurRad="190500" dist="127000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14" name="Text 12"/>
            <p:cNvSpPr/>
            <p:nvPr/>
          </p:nvSpPr>
          <p:spPr>
            <a:xfrm>
              <a:off x="390004" y="1665241"/>
              <a:ext cx="2451100" cy="406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400" b="1">
                  <a:solidFill>
                    <a:schemeClr val="bg1">
                      <a:lumMod val="76000"/>
                      <a:lumOff val="24000"/>
                    </a:schemeClr>
                  </a:solidFill>
                  <a:latin typeface="Oranienbaum"/>
                </a:rPr>
                <a:t>Flux de </a:t>
              </a:r>
              <a:r>
                <a:rPr lang="en-US" sz="2400" b="1" err="1">
                  <a:solidFill>
                    <a:schemeClr val="bg1">
                      <a:lumMod val="76000"/>
                      <a:lumOff val="24000"/>
                    </a:schemeClr>
                  </a:solidFill>
                  <a:latin typeface="Oranienbaum"/>
                </a:rPr>
                <a:t>revenus</a:t>
              </a:r>
              <a:r>
                <a:rPr lang="en-US" sz="2400" b="1">
                  <a:solidFill>
                    <a:schemeClr val="bg1">
                      <a:lumMod val="76000"/>
                      <a:lumOff val="24000"/>
                    </a:schemeClr>
                  </a:solidFill>
                  <a:latin typeface="Oranienbaum"/>
                </a:rPr>
                <a:t> et </a:t>
              </a:r>
              <a:r>
                <a:rPr lang="en-US" sz="2400" b="1" err="1">
                  <a:solidFill>
                    <a:schemeClr val="bg1">
                      <a:lumMod val="76000"/>
                      <a:lumOff val="24000"/>
                    </a:schemeClr>
                  </a:solidFill>
                  <a:latin typeface="Oranienbaum"/>
                </a:rPr>
                <a:t>tarifaction</a:t>
              </a:r>
              <a:endParaRPr lang="fr-FR" b="1" err="1">
                <a:solidFill>
                  <a:schemeClr val="bg1">
                    <a:lumMod val="76000"/>
                    <a:lumOff val="24000"/>
                  </a:schemeClr>
                </a:solidFill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481939" y="2396898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Modèle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freemium</a:t>
              </a:r>
            </a:p>
          </p:txBody>
        </p:sp>
        <p:sp>
          <p:nvSpPr>
            <p:cNvPr id="20" name="Text 13">
              <a:extLst>
                <a:ext uri="{FF2B5EF4-FFF2-40B4-BE49-F238E27FC236}">
                  <a16:creationId xmlns:a16="http://schemas.microsoft.com/office/drawing/2014/main" id="{04170FE8-3893-FCE7-EF7D-DE1E2C5DF193}"/>
                </a:ext>
              </a:extLst>
            </p:cNvPr>
            <p:cNvSpPr/>
            <p:nvPr/>
          </p:nvSpPr>
          <p:spPr>
            <a:xfrm>
              <a:off x="469237" y="2800151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Tarification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à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l'usage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21" name="Text 13">
              <a:extLst>
                <a:ext uri="{FF2B5EF4-FFF2-40B4-BE49-F238E27FC236}">
                  <a16:creationId xmlns:a16="http://schemas.microsoft.com/office/drawing/2014/main" id="{C3944E3E-2789-1006-FA73-3693A45EA284}"/>
                </a:ext>
              </a:extLst>
            </p:cNvPr>
            <p:cNvSpPr/>
            <p:nvPr/>
          </p:nvSpPr>
          <p:spPr>
            <a:xfrm>
              <a:off x="481814" y="3392069"/>
              <a:ext cx="2756508" cy="2485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Tarification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par abonnement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22" name="Text 13">
              <a:extLst>
                <a:ext uri="{FF2B5EF4-FFF2-40B4-BE49-F238E27FC236}">
                  <a16:creationId xmlns:a16="http://schemas.microsoft.com/office/drawing/2014/main" id="{89282A3F-8D12-C34F-3079-DE4BC69178EE}"/>
                </a:ext>
              </a:extLst>
            </p:cNvPr>
            <p:cNvSpPr/>
            <p:nvPr/>
          </p:nvSpPr>
          <p:spPr>
            <a:xfrm>
              <a:off x="482590" y="3907459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Commision</a:t>
              </a:r>
              <a:endParaRPr lang="en-US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23" name="Text 13">
              <a:extLst>
                <a:ext uri="{FF2B5EF4-FFF2-40B4-BE49-F238E27FC236}">
                  <a16:creationId xmlns:a16="http://schemas.microsoft.com/office/drawing/2014/main" id="{A2D3F31F-48C6-ABDD-93EB-678A1D691346}"/>
                </a:ext>
              </a:extLst>
            </p:cNvPr>
            <p:cNvSpPr/>
            <p:nvPr/>
          </p:nvSpPr>
          <p:spPr>
            <a:xfrm>
              <a:off x="481052" y="4285253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Publicité</a:t>
              </a:r>
              <a:endParaRPr lang="fr-FR" b="1" err="1">
                <a:solidFill>
                  <a:schemeClr val="bg1"/>
                </a:solidFill>
                <a:latin typeface="Oranienbaum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8BEF8-A7DC-BBAD-F6C4-E08A7F68D60C}"/>
              </a:ext>
            </a:extLst>
          </p:cNvPr>
          <p:cNvGrpSpPr/>
          <p:nvPr/>
        </p:nvGrpSpPr>
        <p:grpSpPr>
          <a:xfrm>
            <a:off x="3355835" y="1815408"/>
            <a:ext cx="3111500" cy="4330700"/>
            <a:chOff x="3355835" y="1815408"/>
            <a:chExt cx="3111500" cy="4330700"/>
          </a:xfrm>
        </p:grpSpPr>
        <p:sp>
          <p:nvSpPr>
            <p:cNvPr id="6" name="Text 4"/>
            <p:cNvSpPr/>
            <p:nvPr/>
          </p:nvSpPr>
          <p:spPr>
            <a:xfrm>
              <a:off x="3978975" y="4336392"/>
              <a:ext cx="1524000" cy="609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4800" b="1">
                  <a:solidFill>
                    <a:srgbClr val="D4AF37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78%</a:t>
              </a:r>
              <a:endParaRPr lang="en-US" sz="1600"/>
            </a:p>
          </p:txBody>
        </p:sp>
        <p:sp>
          <p:nvSpPr>
            <p:cNvPr id="10" name="Text 8"/>
            <p:cNvSpPr/>
            <p:nvPr/>
          </p:nvSpPr>
          <p:spPr>
            <a:xfrm>
              <a:off x="3978975" y="5530192"/>
              <a:ext cx="1257300" cy="609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4800" b="1">
                  <a:solidFill>
                    <a:srgbClr val="D4AF37"/>
                  </a:solidFill>
                  <a:latin typeface="Sorts Mill Goudy" pitchFamily="34" charset="0"/>
                  <a:ea typeface="Sorts Mill Goudy" pitchFamily="34" charset="-122"/>
                  <a:cs typeface="Sorts Mill Goudy" pitchFamily="34" charset="-120"/>
                </a:rPr>
                <a:t>15+</a:t>
              </a:r>
              <a:endParaRPr lang="en-US" sz="1600"/>
            </a:p>
          </p:txBody>
        </p:sp>
        <p:sp>
          <p:nvSpPr>
            <p:cNvPr id="42" name="Shape 10">
              <a:extLst>
                <a:ext uri="{FF2B5EF4-FFF2-40B4-BE49-F238E27FC236}">
                  <a16:creationId xmlns:a16="http://schemas.microsoft.com/office/drawing/2014/main" id="{6DB85464-3017-B13A-EBA2-D8D7FE179DC8}"/>
                </a:ext>
              </a:extLst>
            </p:cNvPr>
            <p:cNvSpPr/>
            <p:nvPr/>
          </p:nvSpPr>
          <p:spPr>
            <a:xfrm>
              <a:off x="3355835" y="1815408"/>
              <a:ext cx="3111500" cy="4330700"/>
            </a:xfrm>
            <a:custGeom>
              <a:avLst/>
              <a:gdLst/>
              <a:ahLst/>
              <a:cxnLst/>
              <a:rect l="l" t="t" r="r" b="b"/>
              <a:pathLst>
                <a:path w="3111500" h="4330700">
                  <a:moveTo>
                    <a:pt x="101590" y="0"/>
                  </a:moveTo>
                  <a:lnTo>
                    <a:pt x="3009910" y="0"/>
                  </a:lnTo>
                  <a:cubicBezTo>
                    <a:pt x="3066016" y="0"/>
                    <a:pt x="3111500" y="45484"/>
                    <a:pt x="3111500" y="101590"/>
                  </a:cubicBezTo>
                  <a:lnTo>
                    <a:pt x="3111500" y="4229110"/>
                  </a:lnTo>
                  <a:cubicBezTo>
                    <a:pt x="3111500" y="4285216"/>
                    <a:pt x="3066016" y="4330700"/>
                    <a:pt x="3009910" y="4330700"/>
                  </a:cubicBezTo>
                  <a:lnTo>
                    <a:pt x="101590" y="4330700"/>
                  </a:lnTo>
                  <a:cubicBezTo>
                    <a:pt x="45484" y="4330700"/>
                    <a:pt x="0" y="4285216"/>
                    <a:pt x="0" y="4229110"/>
                  </a:cubicBezTo>
                  <a:lnTo>
                    <a:pt x="0" y="101590"/>
                  </a:lnTo>
                  <a:cubicBezTo>
                    <a:pt x="0" y="45521"/>
                    <a:pt x="45521" y="0"/>
                    <a:pt x="101590" y="0"/>
                  </a:cubicBezTo>
                  <a:close/>
                </a:path>
              </a:pathLst>
            </a:custGeom>
            <a:solidFill>
              <a:srgbClr val="E7BC91"/>
            </a:solidFill>
            <a:ln w="12700">
              <a:solidFill>
                <a:srgbClr val="583101"/>
              </a:solidFill>
            </a:ln>
            <a:effectLst>
              <a:outerShdw blurRad="190500" dist="127000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45" name="Text 12">
              <a:extLst>
                <a:ext uri="{FF2B5EF4-FFF2-40B4-BE49-F238E27FC236}">
                  <a16:creationId xmlns:a16="http://schemas.microsoft.com/office/drawing/2014/main" id="{7B067284-23FB-5A50-1C18-70C021CB44A1}"/>
                </a:ext>
              </a:extLst>
            </p:cNvPr>
            <p:cNvSpPr/>
            <p:nvPr/>
          </p:nvSpPr>
          <p:spPr>
            <a:xfrm>
              <a:off x="3519880" y="2201376"/>
              <a:ext cx="2451100" cy="406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400" b="1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Économie</a:t>
              </a:r>
              <a:r>
                <a:rPr lang="en-US" sz="24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 </a:t>
              </a:r>
              <a:r>
                <a:rPr lang="en-US" sz="2400" b="1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unitaire</a:t>
              </a:r>
              <a:r>
                <a:rPr lang="en-US" sz="24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 et flux</a:t>
              </a:r>
            </a:p>
          </p:txBody>
        </p:sp>
        <p:sp>
          <p:nvSpPr>
            <p:cNvPr id="48" name="Text 13">
              <a:extLst>
                <a:ext uri="{FF2B5EF4-FFF2-40B4-BE49-F238E27FC236}">
                  <a16:creationId xmlns:a16="http://schemas.microsoft.com/office/drawing/2014/main" id="{7DBDC848-9D5E-2B50-B708-08AAB9AF9C74}"/>
                </a:ext>
              </a:extLst>
            </p:cNvPr>
            <p:cNvSpPr/>
            <p:nvPr/>
          </p:nvSpPr>
          <p:spPr>
            <a:xfrm>
              <a:off x="3661400" y="2869572"/>
              <a:ext cx="2752300" cy="317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Coût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d'acquisition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 client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1" name="Text 13">
              <a:extLst>
                <a:ext uri="{FF2B5EF4-FFF2-40B4-BE49-F238E27FC236}">
                  <a16:creationId xmlns:a16="http://schemas.microsoft.com/office/drawing/2014/main" id="{FB082D53-3065-50BE-23CB-3206EEABBF8B}"/>
                </a:ext>
              </a:extLst>
            </p:cNvPr>
            <p:cNvSpPr/>
            <p:nvPr/>
          </p:nvSpPr>
          <p:spPr>
            <a:xfrm>
              <a:off x="3667442" y="3196911"/>
              <a:ext cx="2752300" cy="317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Valeur de vie client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2" name="Text 13">
              <a:extLst>
                <a:ext uri="{FF2B5EF4-FFF2-40B4-BE49-F238E27FC236}">
                  <a16:creationId xmlns:a16="http://schemas.microsoft.com/office/drawing/2014/main" id="{9F679878-4F3C-DF41-B37C-BCD52E9F0CF3}"/>
                </a:ext>
              </a:extLst>
            </p:cNvPr>
            <p:cNvSpPr/>
            <p:nvPr/>
          </p:nvSpPr>
          <p:spPr>
            <a:xfrm>
              <a:off x="3667857" y="3565876"/>
              <a:ext cx="2752300" cy="317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Marge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unitaire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3" name="Text 13">
              <a:extLst>
                <a:ext uri="{FF2B5EF4-FFF2-40B4-BE49-F238E27FC236}">
                  <a16:creationId xmlns:a16="http://schemas.microsoft.com/office/drawing/2014/main" id="{D41FE6DC-177F-A5A0-22BE-9BCFD7D3CC05}"/>
                </a:ext>
              </a:extLst>
            </p:cNvPr>
            <p:cNvSpPr/>
            <p:nvPr/>
          </p:nvSpPr>
          <p:spPr>
            <a:xfrm>
              <a:off x="3665896" y="3978937"/>
              <a:ext cx="2752300" cy="317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Flux financier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FBC75-4BDE-3AF0-5FB4-BE662B483B59}"/>
              </a:ext>
            </a:extLst>
          </p:cNvPr>
          <p:cNvGrpSpPr/>
          <p:nvPr/>
        </p:nvGrpSpPr>
        <p:grpSpPr>
          <a:xfrm>
            <a:off x="6538744" y="2312289"/>
            <a:ext cx="3362230" cy="4330700"/>
            <a:chOff x="6538744" y="2312289"/>
            <a:chExt cx="3362230" cy="4330700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DD51730D-B184-6376-96C4-CDEB2E21633D}"/>
                </a:ext>
              </a:extLst>
            </p:cNvPr>
            <p:cNvSpPr/>
            <p:nvPr/>
          </p:nvSpPr>
          <p:spPr>
            <a:xfrm>
              <a:off x="6538744" y="2312289"/>
              <a:ext cx="3111500" cy="4330700"/>
            </a:xfrm>
            <a:custGeom>
              <a:avLst/>
              <a:gdLst/>
              <a:ahLst/>
              <a:cxnLst/>
              <a:rect l="l" t="t" r="r" b="b"/>
              <a:pathLst>
                <a:path w="3111500" h="4330700">
                  <a:moveTo>
                    <a:pt x="101590" y="0"/>
                  </a:moveTo>
                  <a:lnTo>
                    <a:pt x="3009910" y="0"/>
                  </a:lnTo>
                  <a:cubicBezTo>
                    <a:pt x="3066016" y="0"/>
                    <a:pt x="3111500" y="45484"/>
                    <a:pt x="3111500" y="101590"/>
                  </a:cubicBezTo>
                  <a:lnTo>
                    <a:pt x="3111500" y="4229110"/>
                  </a:lnTo>
                  <a:cubicBezTo>
                    <a:pt x="3111500" y="4285216"/>
                    <a:pt x="3066016" y="4330700"/>
                    <a:pt x="3009910" y="4330700"/>
                  </a:cubicBezTo>
                  <a:lnTo>
                    <a:pt x="101590" y="4330700"/>
                  </a:lnTo>
                  <a:cubicBezTo>
                    <a:pt x="45484" y="4330700"/>
                    <a:pt x="0" y="4285216"/>
                    <a:pt x="0" y="4229110"/>
                  </a:cubicBezTo>
                  <a:lnTo>
                    <a:pt x="0" y="101590"/>
                  </a:lnTo>
                  <a:cubicBezTo>
                    <a:pt x="0" y="45521"/>
                    <a:pt x="45521" y="0"/>
                    <a:pt x="101590" y="0"/>
                  </a:cubicBezTo>
                  <a:close/>
                </a:path>
              </a:pathLst>
            </a:custGeom>
            <a:solidFill>
              <a:srgbClr val="BC8A5F"/>
            </a:solidFill>
            <a:ln w="12700">
              <a:solidFill>
                <a:srgbClr val="472C1B"/>
              </a:solidFill>
            </a:ln>
            <a:effectLst>
              <a:outerShdw blurRad="190500" dist="127000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46" name="Text 12">
              <a:extLst>
                <a:ext uri="{FF2B5EF4-FFF2-40B4-BE49-F238E27FC236}">
                  <a16:creationId xmlns:a16="http://schemas.microsoft.com/office/drawing/2014/main" id="{52CBDEFF-7A58-7F2B-AEA1-A30E1F5FEF77}"/>
                </a:ext>
              </a:extLst>
            </p:cNvPr>
            <p:cNvSpPr/>
            <p:nvPr/>
          </p:nvSpPr>
          <p:spPr>
            <a:xfrm>
              <a:off x="6865953" y="2986996"/>
              <a:ext cx="2451100" cy="406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2400" err="1">
                  <a:solidFill>
                    <a:srgbClr val="000000"/>
                  </a:solidFill>
                  <a:latin typeface="Oranienbaum"/>
                </a:rPr>
                <a:t>Stratégie</a:t>
              </a:r>
              <a:r>
                <a:rPr lang="en-US" sz="2400">
                  <a:solidFill>
                    <a:srgbClr val="000000"/>
                  </a:solidFill>
                  <a:latin typeface="Oranienbaum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Oranienbaum"/>
                </a:rPr>
                <a:t>d’acquisition</a:t>
              </a:r>
              <a:r>
                <a:rPr lang="en-US" sz="2400">
                  <a:solidFill>
                    <a:srgbClr val="000000"/>
                  </a:solidFill>
                  <a:latin typeface="Oranienbaum"/>
                </a:rPr>
                <a:t> de clients</a:t>
              </a:r>
              <a:endParaRPr lang="fr-FR" sz="2400">
                <a:latin typeface="Oranienbaum"/>
              </a:endParaRPr>
            </a:p>
            <a:p>
              <a:pPr>
                <a:lnSpc>
                  <a:spcPct val="110000"/>
                </a:lnSpc>
              </a:pPr>
              <a:endParaRPr lang="en-US" sz="2400">
                <a:solidFill>
                  <a:srgbClr val="2C2C2C"/>
                </a:solidFill>
                <a:latin typeface="Oranienbaum"/>
              </a:endParaRPr>
            </a:p>
          </p:txBody>
        </p:sp>
        <p:sp>
          <p:nvSpPr>
            <p:cNvPr id="49" name="Text 13">
              <a:extLst>
                <a:ext uri="{FF2B5EF4-FFF2-40B4-BE49-F238E27FC236}">
                  <a16:creationId xmlns:a16="http://schemas.microsoft.com/office/drawing/2014/main" id="{70DFB0F3-33E2-9AEB-1899-EBB0EEB6D666}"/>
                </a:ext>
              </a:extLst>
            </p:cNvPr>
            <p:cNvSpPr/>
            <p:nvPr/>
          </p:nvSpPr>
          <p:spPr>
            <a:xfrm>
              <a:off x="6920007" y="3526595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Acquisition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organique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4" name="Text 13">
              <a:extLst>
                <a:ext uri="{FF2B5EF4-FFF2-40B4-BE49-F238E27FC236}">
                  <a16:creationId xmlns:a16="http://schemas.microsoft.com/office/drawing/2014/main" id="{BE973F02-1B35-EA7F-9C62-FE3079F6482C}"/>
                </a:ext>
              </a:extLst>
            </p:cNvPr>
            <p:cNvSpPr/>
            <p:nvPr/>
          </p:nvSpPr>
          <p:spPr>
            <a:xfrm>
              <a:off x="6922742" y="3832233"/>
              <a:ext cx="2931500" cy="317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Acquisition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payante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5" name="Text 13">
              <a:extLst>
                <a:ext uri="{FF2B5EF4-FFF2-40B4-BE49-F238E27FC236}">
                  <a16:creationId xmlns:a16="http://schemas.microsoft.com/office/drawing/2014/main" id="{B20A357D-0ED0-8433-9D0D-A12BF5DEBEFF}"/>
                </a:ext>
              </a:extLst>
            </p:cNvPr>
            <p:cNvSpPr/>
            <p:nvPr/>
          </p:nvSpPr>
          <p:spPr>
            <a:xfrm>
              <a:off x="6923554" y="4284305"/>
              <a:ext cx="2797100" cy="330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Partenariats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et  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  <a:p>
              <a:pPr>
                <a:lnSpc>
                  <a:spcPct val="130000"/>
                </a:lnSpc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 affiliations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6" name="Text 13">
              <a:extLst>
                <a:ext uri="{FF2B5EF4-FFF2-40B4-BE49-F238E27FC236}">
                  <a16:creationId xmlns:a16="http://schemas.microsoft.com/office/drawing/2014/main" id="{A055FF16-5F60-DBC5-AB53-790C65978777}"/>
                </a:ext>
              </a:extLst>
            </p:cNvPr>
            <p:cNvSpPr/>
            <p:nvPr/>
          </p:nvSpPr>
          <p:spPr>
            <a:xfrm>
              <a:off x="6886274" y="4823687"/>
              <a:ext cx="3014700" cy="32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Stratégie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communautaire</a:t>
              </a:r>
              <a:endParaRPr lang="en-US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7" name="Text 13">
              <a:extLst>
                <a:ext uri="{FF2B5EF4-FFF2-40B4-BE49-F238E27FC236}">
                  <a16:creationId xmlns:a16="http://schemas.microsoft.com/office/drawing/2014/main" id="{FE82503E-80DE-C8F2-5B06-233B8E6F8321}"/>
                </a:ext>
              </a:extLst>
            </p:cNvPr>
            <p:cNvSpPr/>
            <p:nvPr/>
          </p:nvSpPr>
          <p:spPr>
            <a:xfrm>
              <a:off x="6919297" y="5405625"/>
              <a:ext cx="2925100" cy="324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Optimisation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du tunnel de conversion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DE2707-B2A7-5149-C03E-16CD0E35D5E7}"/>
              </a:ext>
            </a:extLst>
          </p:cNvPr>
          <p:cNvGrpSpPr/>
          <p:nvPr/>
        </p:nvGrpSpPr>
        <p:grpSpPr>
          <a:xfrm>
            <a:off x="9752489" y="2797960"/>
            <a:ext cx="3111500" cy="4330700"/>
            <a:chOff x="9752489" y="2797960"/>
            <a:chExt cx="3111500" cy="4330700"/>
          </a:xfrm>
        </p:grpSpPr>
        <p:sp>
          <p:nvSpPr>
            <p:cNvPr id="44" name="Shape 10">
              <a:extLst>
                <a:ext uri="{FF2B5EF4-FFF2-40B4-BE49-F238E27FC236}">
                  <a16:creationId xmlns:a16="http://schemas.microsoft.com/office/drawing/2014/main" id="{43AF8730-591E-A07F-0AFC-141FC5A804FA}"/>
                </a:ext>
              </a:extLst>
            </p:cNvPr>
            <p:cNvSpPr/>
            <p:nvPr/>
          </p:nvSpPr>
          <p:spPr>
            <a:xfrm>
              <a:off x="9752489" y="2797960"/>
              <a:ext cx="3111500" cy="4330700"/>
            </a:xfrm>
            <a:custGeom>
              <a:avLst/>
              <a:gdLst/>
              <a:ahLst/>
              <a:cxnLst/>
              <a:rect l="l" t="t" r="r" b="b"/>
              <a:pathLst>
                <a:path w="3111500" h="4330700">
                  <a:moveTo>
                    <a:pt x="101590" y="0"/>
                  </a:moveTo>
                  <a:lnTo>
                    <a:pt x="3009910" y="0"/>
                  </a:lnTo>
                  <a:cubicBezTo>
                    <a:pt x="3066016" y="0"/>
                    <a:pt x="3111500" y="45484"/>
                    <a:pt x="3111500" y="101590"/>
                  </a:cubicBezTo>
                  <a:lnTo>
                    <a:pt x="3111500" y="4229110"/>
                  </a:lnTo>
                  <a:cubicBezTo>
                    <a:pt x="3111500" y="4285216"/>
                    <a:pt x="3066016" y="4330700"/>
                    <a:pt x="3009910" y="4330700"/>
                  </a:cubicBezTo>
                  <a:lnTo>
                    <a:pt x="101590" y="4330700"/>
                  </a:lnTo>
                  <a:cubicBezTo>
                    <a:pt x="45484" y="4330700"/>
                    <a:pt x="0" y="4285216"/>
                    <a:pt x="0" y="4229110"/>
                  </a:cubicBezTo>
                  <a:lnTo>
                    <a:pt x="0" y="101590"/>
                  </a:lnTo>
                  <a:cubicBezTo>
                    <a:pt x="0" y="45521"/>
                    <a:pt x="45521" y="0"/>
                    <a:pt x="101590" y="0"/>
                  </a:cubicBezTo>
                  <a:close/>
                </a:path>
              </a:pathLst>
            </a:custGeom>
            <a:solidFill>
              <a:srgbClr val="A47148"/>
            </a:solidFill>
            <a:ln w="12700">
              <a:solidFill>
                <a:srgbClr val="5E310F"/>
              </a:solidFill>
            </a:ln>
            <a:effectLst>
              <a:outerShdw blurRad="190500" dist="127000" dir="5400000" algn="bl" rotWithShape="0">
                <a:srgbClr val="000000">
                  <a:alpha val="10196"/>
                </a:srgbClr>
              </a:outerShdw>
            </a:effectLst>
          </p:spPr>
        </p:sp>
        <p:sp>
          <p:nvSpPr>
            <p:cNvPr id="47" name="Text 12">
              <a:extLst>
                <a:ext uri="{FF2B5EF4-FFF2-40B4-BE49-F238E27FC236}">
                  <a16:creationId xmlns:a16="http://schemas.microsoft.com/office/drawing/2014/main" id="{FD73ED77-543F-78C6-DF79-2D5F8C0EE0E6}"/>
                </a:ext>
              </a:extLst>
            </p:cNvPr>
            <p:cNvSpPr/>
            <p:nvPr/>
          </p:nvSpPr>
          <p:spPr>
            <a:xfrm>
              <a:off x="10096381" y="3232186"/>
              <a:ext cx="2451100" cy="406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400" b="1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Stratégie</a:t>
              </a:r>
              <a:r>
                <a:rPr lang="en-US" sz="2400" b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 de </a:t>
              </a:r>
              <a:r>
                <a:rPr lang="en-US" sz="2400" b="1" err="1">
                  <a:solidFill>
                    <a:schemeClr val="bg1">
                      <a:lumMod val="85000"/>
                      <a:lumOff val="15000"/>
                    </a:schemeClr>
                  </a:solidFill>
                  <a:latin typeface="Oranienbaum"/>
                </a:rPr>
                <a:t>fidélisation</a:t>
              </a:r>
              <a:endParaRPr lang="en-US" sz="2400" b="1">
                <a:solidFill>
                  <a:schemeClr val="bg1">
                    <a:lumMod val="85000"/>
                    <a:lumOff val="15000"/>
                  </a:schemeClr>
                </a:solidFill>
                <a:latin typeface="Oranienbaum"/>
              </a:endParaRPr>
            </a:p>
          </p:txBody>
        </p:sp>
        <p:sp>
          <p:nvSpPr>
            <p:cNvPr id="50" name="Text 13">
              <a:extLst>
                <a:ext uri="{FF2B5EF4-FFF2-40B4-BE49-F238E27FC236}">
                  <a16:creationId xmlns:a16="http://schemas.microsoft.com/office/drawing/2014/main" id="{6BDFBD18-F234-F2EC-24BD-AE6CDF77BE45}"/>
                </a:ext>
              </a:extLst>
            </p:cNvPr>
            <p:cNvSpPr/>
            <p:nvPr/>
          </p:nvSpPr>
          <p:spPr>
            <a:xfrm>
              <a:off x="10293103" y="3923780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Amélioration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continue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8" name="Text 13">
              <a:extLst>
                <a:ext uri="{FF2B5EF4-FFF2-40B4-BE49-F238E27FC236}">
                  <a16:creationId xmlns:a16="http://schemas.microsoft.com/office/drawing/2014/main" id="{F801D712-3564-F4D8-2098-1EF188ED8963}"/>
                </a:ext>
              </a:extLst>
            </p:cNvPr>
            <p:cNvSpPr/>
            <p:nvPr/>
          </p:nvSpPr>
          <p:spPr>
            <a:xfrm>
              <a:off x="10292353" y="5966038"/>
              <a:ext cx="2400300" cy="3108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>
                  <a:solidFill>
                    <a:schemeClr val="bg1"/>
                  </a:solidFill>
                  <a:latin typeface="Oranienbaum"/>
                </a:rPr>
                <a:t>Service client performant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59" name="Text 13">
              <a:extLst>
                <a:ext uri="{FF2B5EF4-FFF2-40B4-BE49-F238E27FC236}">
                  <a16:creationId xmlns:a16="http://schemas.microsoft.com/office/drawing/2014/main" id="{ACC72F09-732B-123A-A185-F5E951713E93}"/>
                </a:ext>
              </a:extLst>
            </p:cNvPr>
            <p:cNvSpPr/>
            <p:nvPr/>
          </p:nvSpPr>
          <p:spPr>
            <a:xfrm>
              <a:off x="10292535" y="4676419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Programme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de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récompenses</a:t>
              </a:r>
              <a:r>
                <a:rPr lang="en-US">
                  <a:solidFill>
                    <a:schemeClr val="bg1"/>
                  </a:solidFill>
                  <a:latin typeface="Oranienbaum"/>
                </a:rPr>
                <a:t> et </a:t>
              </a:r>
              <a:r>
                <a:rPr lang="en-US" err="1">
                  <a:solidFill>
                    <a:schemeClr val="bg1"/>
                  </a:solidFill>
                  <a:latin typeface="Oranienbaum"/>
                </a:rPr>
                <a:t>parrainage</a:t>
              </a:r>
              <a:endParaRPr lang="fr-FR">
                <a:solidFill>
                  <a:schemeClr val="bg1"/>
                </a:solidFill>
                <a:latin typeface="Oranienbaum"/>
              </a:endParaRPr>
            </a:p>
          </p:txBody>
        </p:sp>
        <p:sp>
          <p:nvSpPr>
            <p:cNvPr id="60" name="Text 13">
              <a:extLst>
                <a:ext uri="{FF2B5EF4-FFF2-40B4-BE49-F238E27FC236}">
                  <a16:creationId xmlns:a16="http://schemas.microsoft.com/office/drawing/2014/main" id="{CE26E5AB-78AD-E37D-0442-5D8F1E1743A8}"/>
                </a:ext>
              </a:extLst>
            </p:cNvPr>
            <p:cNvSpPr/>
            <p:nvPr/>
          </p:nvSpPr>
          <p:spPr>
            <a:xfrm>
              <a:off x="10292625" y="5414209"/>
              <a:ext cx="24003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>
                <a:lnSpc>
                  <a:spcPct val="130000"/>
                </a:lnSpc>
                <a:buFont typeface="Wingdings"/>
                <a:buChar char="Ø"/>
              </a:pPr>
              <a:r>
                <a:rPr lang="en-US" err="1">
                  <a:solidFill>
                    <a:schemeClr val="bg1"/>
                  </a:solidFill>
                  <a:latin typeface="Oranienbaum"/>
                </a:rPr>
                <a:t>Automatisation</a:t>
              </a:r>
              <a:endParaRPr lang="en-US">
                <a:solidFill>
                  <a:schemeClr val="bg1"/>
                </a:solidFill>
                <a:latin typeface="Oranienba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29A4EA-819D-0B20-910F-A600A05E63EB}"/>
              </a:ext>
            </a:extLst>
          </p:cNvPr>
          <p:cNvGrpSpPr/>
          <p:nvPr/>
        </p:nvGrpSpPr>
        <p:grpSpPr>
          <a:xfrm>
            <a:off x="444960" y="1389972"/>
            <a:ext cx="7338621" cy="4514026"/>
            <a:chOff x="287123" y="1278416"/>
            <a:chExt cx="5910226" cy="4475204"/>
          </a:xfrm>
        </p:grpSpPr>
        <p:sp>
          <p:nvSpPr>
            <p:cNvPr id="4" name="Shape 2"/>
            <p:cNvSpPr/>
            <p:nvPr/>
          </p:nvSpPr>
          <p:spPr>
            <a:xfrm>
              <a:off x="287123" y="2075972"/>
              <a:ext cx="5373524" cy="3677648"/>
            </a:xfrm>
            <a:custGeom>
              <a:avLst/>
              <a:gdLst/>
              <a:ahLst/>
              <a:cxnLst/>
              <a:rect l="l" t="t" r="r" b="b"/>
              <a:pathLst>
                <a:path w="5918200" h="3708400">
                  <a:moveTo>
                    <a:pt x="101610" y="0"/>
                  </a:moveTo>
                  <a:lnTo>
                    <a:pt x="5816590" y="0"/>
                  </a:lnTo>
                  <a:cubicBezTo>
                    <a:pt x="5872708" y="0"/>
                    <a:pt x="5918200" y="45492"/>
                    <a:pt x="5918200" y="101610"/>
                  </a:cubicBezTo>
                  <a:lnTo>
                    <a:pt x="5918200" y="3606790"/>
                  </a:lnTo>
                  <a:cubicBezTo>
                    <a:pt x="5918200" y="3662908"/>
                    <a:pt x="5872708" y="3708400"/>
                    <a:pt x="5816590" y="3708400"/>
                  </a:cubicBezTo>
                  <a:lnTo>
                    <a:pt x="101610" y="3708400"/>
                  </a:lnTo>
                  <a:cubicBezTo>
                    <a:pt x="45492" y="3708400"/>
                    <a:pt x="0" y="3662908"/>
                    <a:pt x="0" y="3606790"/>
                  </a:cubicBezTo>
                  <a:lnTo>
                    <a:pt x="0" y="101610"/>
                  </a:lnTo>
                  <a:cubicBezTo>
                    <a:pt x="0" y="45530"/>
                    <a:pt x="45530" y="0"/>
                    <a:pt x="101610" y="0"/>
                  </a:cubicBez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/>
          </p:spPr>
        </p:sp>
        <p:sp>
          <p:nvSpPr>
            <p:cNvPr id="5" name="Text 3"/>
            <p:cNvSpPr/>
            <p:nvPr/>
          </p:nvSpPr>
          <p:spPr>
            <a:xfrm>
              <a:off x="736349" y="1278416"/>
              <a:ext cx="5461000" cy="4064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en-US" sz="2400" b="1">
                  <a:solidFill>
                    <a:srgbClr val="2C2C2C"/>
                  </a:solidFill>
                  <a:latin typeface="Oranienbaum" pitchFamily="34" charset="0"/>
                  <a:ea typeface="Oranienbaum" pitchFamily="34" charset="-122"/>
                  <a:cs typeface="Oranienbaum" pitchFamily="34" charset="-120"/>
                </a:rPr>
                <a:t>The Competition</a:t>
              </a:r>
              <a:endParaRPr lang="en-US" sz="1600"/>
            </a:p>
          </p:txBody>
        </p:sp>
        <p:sp>
          <p:nvSpPr>
            <p:cNvPr id="6" name="Text 4"/>
            <p:cNvSpPr/>
            <p:nvPr/>
          </p:nvSpPr>
          <p:spPr>
            <a:xfrm>
              <a:off x="656915" y="2509049"/>
              <a:ext cx="4521200" cy="711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800" b="1">
                  <a:solidFill>
                    <a:srgbClr val="2C2C2C"/>
                  </a:solidFill>
                  <a:latin typeface="Liter"/>
                  <a:ea typeface="Liter" pitchFamily="34" charset="-122"/>
                  <a:cs typeface="Liter" pitchFamily="34" charset="-120"/>
                </a:rPr>
                <a:t>Discord:</a:t>
              </a:r>
              <a:r>
                <a:rPr lang="en-US" sz="1800">
                  <a:solidFill>
                    <a:srgbClr val="6B6B6B"/>
                  </a:solidFill>
                  <a:latin typeface="Liter"/>
                  <a:ea typeface="Liter" pitchFamily="34" charset="-122"/>
                  <a:cs typeface="Liter" pitchFamily="34" charset="-120"/>
                </a:rPr>
                <a:t> Gaming focus, lacks academic </a:t>
              </a:r>
              <a:endParaRPr lang="en-US" sz="1600">
                <a:solidFill>
                  <a:srgbClr val="FFFFFF"/>
                </a:solidFill>
                <a:latin typeface="Liter"/>
                <a:ea typeface="Liter" pitchFamily="34" charset="-122"/>
                <a:cs typeface="Liter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rgbClr val="6B6B6B"/>
                  </a:solidFill>
                  <a:latin typeface="Liter"/>
                  <a:ea typeface="Liter" pitchFamily="34" charset="-122"/>
                  <a:cs typeface="Liter" pitchFamily="34" charset="-120"/>
                </a:rPr>
                <a:t>verification.</a:t>
              </a:r>
              <a:endParaRPr lang="en-US" sz="1600">
                <a:latin typeface="Liter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656915" y="3366299"/>
              <a:ext cx="4464050" cy="7175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800" b="1">
                  <a:solidFill>
                    <a:srgbClr val="2C2C2C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LinkedIn:</a:t>
              </a:r>
              <a:r>
                <a:rPr lang="en-US" sz="1800">
                  <a:solidFill>
                    <a:srgbClr val="6B6B6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 Professional emphasis, misses student social needs.</a:t>
              </a:r>
              <a:endParaRPr lang="en-US" sz="1600"/>
            </a:p>
          </p:txBody>
        </p:sp>
        <p:sp>
          <p:nvSpPr>
            <p:cNvPr id="8" name="Text 6"/>
            <p:cNvSpPr/>
            <p:nvPr/>
          </p:nvSpPr>
          <p:spPr>
            <a:xfrm>
              <a:off x="656915" y="4229899"/>
              <a:ext cx="4324350" cy="7175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800" b="1">
                  <a:solidFill>
                    <a:srgbClr val="2C2C2C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Instagram:</a:t>
              </a:r>
              <a:r>
                <a:rPr lang="en-US" sz="1800">
                  <a:solidFill>
                    <a:srgbClr val="6B6B6B"/>
                  </a:solidFill>
                  <a:latin typeface="Liter" pitchFamily="34" charset="0"/>
                  <a:ea typeface="Liter" pitchFamily="34" charset="-122"/>
                  <a:cs typeface="Liter" pitchFamily="34" charset="-120"/>
                </a:rPr>
                <a:t> Promotes superficial connections over academics.</a:t>
              </a:r>
              <a:endParaRPr lang="en-US" sz="1600"/>
            </a:p>
          </p:txBody>
        </p:sp>
      </p:grpSp>
      <p:sp>
        <p:nvSpPr>
          <p:cNvPr id="3" name="Text 1"/>
          <p:cNvSpPr/>
          <p:nvPr/>
        </p:nvSpPr>
        <p:spPr>
          <a:xfrm>
            <a:off x="-4155276" y="602461"/>
            <a:ext cx="1254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>
                <a:solidFill>
                  <a:srgbClr val="2C2C2C"/>
                </a:solidFill>
                <a:latin typeface="Sorts Mill Goudy"/>
              </a:rPr>
              <a:t>Our</a:t>
            </a:r>
            <a:endParaRPr lang="en-US" sz="1600">
              <a:solidFill>
                <a:srgbClr val="FFFFFF"/>
              </a:solidFill>
              <a:latin typeface="Sorts Mill Goudy"/>
            </a:endParaRPr>
          </a:p>
          <a:p>
            <a:pPr algn="ctr">
              <a:lnSpc>
                <a:spcPct val="80000"/>
              </a:lnSpc>
            </a:pPr>
            <a:r>
              <a:rPr lang="en-US" sz="4800" b="1">
                <a:solidFill>
                  <a:srgbClr val="2C2C2C"/>
                </a:solidFill>
                <a:latin typeface="Sorts Mill Goudy"/>
              </a:rPr>
              <a:t>Advantage</a:t>
            </a:r>
            <a:endParaRPr lang="en-US" sz="1600">
              <a:latin typeface="Sorts Mill Goudy"/>
            </a:endParaRPr>
          </a:p>
        </p:txBody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B988B48D-D3E5-11C7-B02B-9654CC7C24F7}"/>
              </a:ext>
            </a:extLst>
          </p:cNvPr>
          <p:cNvSpPr/>
          <p:nvPr/>
        </p:nvSpPr>
        <p:spPr>
          <a:xfrm rot="13500000">
            <a:off x="1321313" y="-3838525"/>
            <a:ext cx="15628619" cy="15749196"/>
          </a:xfrm>
          <a:prstGeom prst="pie">
            <a:avLst/>
          </a:prstGeom>
          <a:solidFill>
            <a:srgbClr val="F8E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A8796-0076-715B-E6AE-057F1915A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AF974483-F9B2-7149-7127-05E91653FB47}"/>
              </a:ext>
            </a:extLst>
          </p:cNvPr>
          <p:cNvSpPr/>
          <p:nvPr/>
        </p:nvSpPr>
        <p:spPr>
          <a:xfrm rot="2760000">
            <a:off x="-5036216" y="-4421249"/>
            <a:ext cx="15628619" cy="15749196"/>
          </a:xfrm>
          <a:prstGeom prst="pie">
            <a:avLst/>
          </a:prstGeom>
          <a:solidFill>
            <a:srgbClr val="F8E9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D9A66F8-C082-7955-D78D-8833C1255270}"/>
              </a:ext>
            </a:extLst>
          </p:cNvPr>
          <p:cNvSpPr/>
          <p:nvPr/>
        </p:nvSpPr>
        <p:spPr>
          <a:xfrm>
            <a:off x="2948140" y="812241"/>
            <a:ext cx="1254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>
                <a:solidFill>
                  <a:srgbClr val="2C2C2C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Our Unique Advantage</a:t>
            </a:r>
            <a:endParaRPr lang="en-US" sz="160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A5E4F20-BC95-041D-3243-B62794C4C670}"/>
              </a:ext>
            </a:extLst>
          </p:cNvPr>
          <p:cNvSpPr/>
          <p:nvPr/>
        </p:nvSpPr>
        <p:spPr>
          <a:xfrm>
            <a:off x="5932286" y="2385796"/>
            <a:ext cx="6178550" cy="3657600"/>
          </a:xfrm>
          <a:custGeom>
            <a:avLst/>
            <a:gdLst/>
            <a:ahLst/>
            <a:cxnLst/>
            <a:rect l="l" t="t" r="r" b="b"/>
            <a:pathLst>
              <a:path w="5867400" h="3657600">
                <a:moveTo>
                  <a:pt x="101608" y="0"/>
                </a:moveTo>
                <a:lnTo>
                  <a:pt x="5765792" y="0"/>
                </a:lnTo>
                <a:cubicBezTo>
                  <a:pt x="5821908" y="0"/>
                  <a:pt x="5867400" y="45492"/>
                  <a:pt x="5867400" y="101608"/>
                </a:cubicBezTo>
                <a:lnTo>
                  <a:pt x="5867400" y="3555992"/>
                </a:lnTo>
                <a:cubicBezTo>
                  <a:pt x="5867400" y="3612108"/>
                  <a:pt x="5821908" y="3657600"/>
                  <a:pt x="5765792" y="3657600"/>
                </a:cubicBezTo>
                <a:lnTo>
                  <a:pt x="101608" y="3657600"/>
                </a:lnTo>
                <a:cubicBezTo>
                  <a:pt x="45492" y="3657600"/>
                  <a:pt x="0" y="3612108"/>
                  <a:pt x="0" y="35559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D700"/>
          </a:solidFill>
          <a:ln w="25400">
            <a:solidFill>
              <a:srgbClr val="D4AF37"/>
            </a:solidFill>
            <a:prstDash val="solid"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9A77808-6FFC-6177-2240-B7294BE46519}"/>
              </a:ext>
            </a:extLst>
          </p:cNvPr>
          <p:cNvSpPr/>
          <p:nvPr/>
        </p:nvSpPr>
        <p:spPr>
          <a:xfrm>
            <a:off x="6107710" y="1603987"/>
            <a:ext cx="569595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>
                <a:solidFill>
                  <a:srgbClr val="2C2C2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Our Advantage</a:t>
            </a:r>
            <a:endParaRPr lang="en-US" sz="16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1D4AF84-4388-C9CD-FE40-081692D28912}"/>
              </a:ext>
            </a:extLst>
          </p:cNvPr>
          <p:cNvSpPr/>
          <p:nvPr/>
        </p:nvSpPr>
        <p:spPr>
          <a:xfrm>
            <a:off x="6381249" y="2921277"/>
            <a:ext cx="5657850" cy="711200"/>
          </a:xfrm>
          <a:prstGeom prst="rect">
            <a:avLst/>
          </a:prstGeom>
          <a:solidFill>
            <a:srgbClr val="FFD700"/>
          </a:solidFill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Campus-Exclusive:</a:t>
            </a:r>
            <a:r>
              <a:rPr lang="en-US" sz="180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Email verification ensures authentic communities.</a:t>
            </a:r>
            <a:endParaRPr lang="en-US" sz="160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5A351FB4-5FF7-95FD-B303-BBF52405D5DC}"/>
              </a:ext>
            </a:extLst>
          </p:cNvPr>
          <p:cNvSpPr/>
          <p:nvPr/>
        </p:nvSpPr>
        <p:spPr>
          <a:xfrm>
            <a:off x="6381249" y="3784877"/>
            <a:ext cx="5657850" cy="711200"/>
          </a:xfrm>
          <a:prstGeom prst="rect">
            <a:avLst/>
          </a:prstGeom>
          <a:solidFill>
            <a:srgbClr val="FFD700"/>
          </a:solidFill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Academic Focus:</a:t>
            </a:r>
            <a:r>
              <a:rPr lang="en-US" sz="180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Study partner matching and course-based connections.</a:t>
            </a:r>
            <a:endParaRPr lang="en-US" sz="16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CD322DE-94F0-69A9-4432-CE0F22A83A18}"/>
              </a:ext>
            </a:extLst>
          </p:cNvPr>
          <p:cNvSpPr/>
          <p:nvPr/>
        </p:nvSpPr>
        <p:spPr>
          <a:xfrm>
            <a:off x="6381249" y="4648477"/>
            <a:ext cx="5657850" cy="711200"/>
          </a:xfrm>
          <a:prstGeom prst="rect">
            <a:avLst/>
          </a:prstGeom>
          <a:solidFill>
            <a:srgbClr val="FFD700"/>
          </a:solidFill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University Integration:</a:t>
            </a:r>
            <a:r>
              <a:rPr lang="en-US" sz="180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Deep integration with campus life and events.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9234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32EA6-B942-3343-28D3-0332DF4F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52DE0E-B122-081D-1449-A4D7FFAC8222}"/>
              </a:ext>
            </a:extLst>
          </p:cNvPr>
          <p:cNvSpPr/>
          <p:nvPr/>
        </p:nvSpPr>
        <p:spPr>
          <a:xfrm>
            <a:off x="3151156" y="2354677"/>
            <a:ext cx="6642368" cy="3045216"/>
          </a:xfrm>
          <a:prstGeom prst="roundRect">
            <a:avLst/>
          </a:prstGeom>
          <a:solidFill>
            <a:srgbClr val="5E31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latin typeface="Oranienbaum"/>
              </a:rPr>
              <a:t>Meet The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49B8A9-7BC1-EFA0-99B5-2EC23D0FEE80}"/>
              </a:ext>
            </a:extLst>
          </p:cNvPr>
          <p:cNvGrpSpPr/>
          <p:nvPr/>
        </p:nvGrpSpPr>
        <p:grpSpPr>
          <a:xfrm>
            <a:off x="3515326" y="-4173232"/>
            <a:ext cx="3306867" cy="2671558"/>
            <a:chOff x="114687" y="1901512"/>
            <a:chExt cx="3306867" cy="267155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A9139D-F4DB-76C2-9AF9-F5B44275DAA4}"/>
                </a:ext>
              </a:extLst>
            </p:cNvPr>
            <p:cNvSpPr/>
            <p:nvPr/>
          </p:nvSpPr>
          <p:spPr>
            <a:xfrm rot="18840000">
              <a:off x="432342" y="1583857"/>
              <a:ext cx="2671558" cy="3306867"/>
            </a:xfrm>
            <a:prstGeom prst="roundRect">
              <a:avLst/>
            </a:prstGeom>
            <a:solidFill>
              <a:srgbClr val="F9E9D9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erson in a white suit&#10;&#10;AI-generated content may be incorrect.">
              <a:extLst>
                <a:ext uri="{FF2B5EF4-FFF2-40B4-BE49-F238E27FC236}">
                  <a16:creationId xmlns:a16="http://schemas.microsoft.com/office/drawing/2014/main" id="{D7F3A684-76EC-2CA1-539A-D350FD87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34" r="5510" b="-300"/>
            <a:stretch>
              <a:fillRect/>
            </a:stretch>
          </p:blipFill>
          <p:spPr>
            <a:xfrm rot="18840000">
              <a:off x="639635" y="2344152"/>
              <a:ext cx="1946882" cy="20158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BFE84B-411D-3448-CBF4-1FF69F7ACE0E}"/>
              </a:ext>
            </a:extLst>
          </p:cNvPr>
          <p:cNvGrpSpPr/>
          <p:nvPr/>
        </p:nvGrpSpPr>
        <p:grpSpPr>
          <a:xfrm rot="20220000">
            <a:off x="4254941" y="-4548571"/>
            <a:ext cx="2671558" cy="3306867"/>
            <a:chOff x="2234806" y="3277708"/>
            <a:chExt cx="2671558" cy="330686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BBDDAD5-405F-C78B-2D60-0914A1C0B21D}"/>
                </a:ext>
              </a:extLst>
            </p:cNvPr>
            <p:cNvSpPr/>
            <p:nvPr/>
          </p:nvSpPr>
          <p:spPr>
            <a:xfrm>
              <a:off x="2234806" y="3277708"/>
              <a:ext cx="2671558" cy="3306867"/>
            </a:xfrm>
            <a:prstGeom prst="roundRect">
              <a:avLst/>
            </a:prstGeom>
            <a:solidFill>
              <a:srgbClr val="F2DBC5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erson with braided hair wearing glasses&#10;&#10;AI-generated content may be incorrect.">
              <a:extLst>
                <a:ext uri="{FF2B5EF4-FFF2-40B4-BE49-F238E27FC236}">
                  <a16:creationId xmlns:a16="http://schemas.microsoft.com/office/drawing/2014/main" id="{998DED2A-868A-B81A-6FF4-6DD60420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60" t="-901" r="4186"/>
            <a:stretch>
              <a:fillRect/>
            </a:stretch>
          </p:blipFill>
          <p:spPr>
            <a:xfrm>
              <a:off x="2632085" y="3949166"/>
              <a:ext cx="1842571" cy="204463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874BBC-4757-4365-DC6A-9F25B1C34C56}"/>
              </a:ext>
            </a:extLst>
          </p:cNvPr>
          <p:cNvGrpSpPr/>
          <p:nvPr/>
        </p:nvGrpSpPr>
        <p:grpSpPr>
          <a:xfrm rot="21120000">
            <a:off x="3934377" y="-4635061"/>
            <a:ext cx="2671558" cy="3306867"/>
            <a:chOff x="2642188" y="3246249"/>
            <a:chExt cx="2671558" cy="33068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30A8AA4-90D4-4C57-0FE6-176361BCBF36}"/>
                </a:ext>
              </a:extLst>
            </p:cNvPr>
            <p:cNvSpPr/>
            <p:nvPr/>
          </p:nvSpPr>
          <p:spPr>
            <a:xfrm>
              <a:off x="2642188" y="3246249"/>
              <a:ext cx="2671558" cy="3306867"/>
            </a:xfrm>
            <a:prstGeom prst="roundRect">
              <a:avLst/>
            </a:prstGeom>
            <a:solidFill>
              <a:srgbClr val="E8CCAF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erson with his arms crossed&#10;&#10;AI-generated content may be incorrect.">
              <a:extLst>
                <a:ext uri="{FF2B5EF4-FFF2-40B4-BE49-F238E27FC236}">
                  <a16:creationId xmlns:a16="http://schemas.microsoft.com/office/drawing/2014/main" id="{76E2346E-243F-E0D0-D47F-D8F6C379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738" b="336"/>
            <a:stretch>
              <a:fillRect/>
            </a:stretch>
          </p:blipFill>
          <p:spPr>
            <a:xfrm>
              <a:off x="3021213" y="4020859"/>
              <a:ext cx="1875167" cy="200644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4614EC-E91E-FC09-4D33-1504880BB45E}"/>
              </a:ext>
            </a:extLst>
          </p:cNvPr>
          <p:cNvGrpSpPr/>
          <p:nvPr/>
        </p:nvGrpSpPr>
        <p:grpSpPr>
          <a:xfrm rot="540000">
            <a:off x="4343521" y="-4616562"/>
            <a:ext cx="2671558" cy="3306867"/>
            <a:chOff x="3610879" y="-22303"/>
            <a:chExt cx="2671558" cy="330686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CE2332-CC53-772B-74EF-36B74ED3D1E5}"/>
                </a:ext>
              </a:extLst>
            </p:cNvPr>
            <p:cNvSpPr/>
            <p:nvPr/>
          </p:nvSpPr>
          <p:spPr>
            <a:xfrm>
              <a:off x="3610879" y="-22303"/>
              <a:ext cx="2671558" cy="3306867"/>
            </a:xfrm>
            <a:prstGeom prst="roundRect">
              <a:avLst/>
            </a:prstGeom>
            <a:solidFill>
              <a:srgbClr val="E3BD97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erson with long blonde hair&#10;&#10;AI-generated content may be incorrect.">
              <a:extLst>
                <a:ext uri="{FF2B5EF4-FFF2-40B4-BE49-F238E27FC236}">
                  <a16:creationId xmlns:a16="http://schemas.microsoft.com/office/drawing/2014/main" id="{166D7D0D-DCD1-5512-3E81-BBF92AE8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390" y="674626"/>
              <a:ext cx="1945170" cy="20119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C38AFD-4B75-4D59-6B62-C1552BBDCDAA}"/>
              </a:ext>
            </a:extLst>
          </p:cNvPr>
          <p:cNvGrpSpPr/>
          <p:nvPr/>
        </p:nvGrpSpPr>
        <p:grpSpPr>
          <a:xfrm rot="1140000">
            <a:off x="4569015" y="-4490409"/>
            <a:ext cx="2671558" cy="3306867"/>
            <a:chOff x="4202713" y="329885"/>
            <a:chExt cx="2671558" cy="330686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06A45D0-0AEE-0814-E1A9-043859270A76}"/>
                </a:ext>
              </a:extLst>
            </p:cNvPr>
            <p:cNvSpPr/>
            <p:nvPr/>
          </p:nvSpPr>
          <p:spPr>
            <a:xfrm rot="60000">
              <a:off x="4202713" y="329885"/>
              <a:ext cx="2671558" cy="3306867"/>
            </a:xfrm>
            <a:prstGeom prst="roundRect">
              <a:avLst/>
            </a:prstGeom>
            <a:solidFill>
              <a:srgbClr val="D1A87C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erson posing for the camera&#10;&#10;AI-generated content may be incorrect.">
              <a:extLst>
                <a:ext uri="{FF2B5EF4-FFF2-40B4-BE49-F238E27FC236}">
                  <a16:creationId xmlns:a16="http://schemas.microsoft.com/office/drawing/2014/main" id="{185110AB-7812-88F6-363A-6A67E39B5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3098"/>
            <a:stretch>
              <a:fillRect/>
            </a:stretch>
          </p:blipFill>
          <p:spPr>
            <a:xfrm>
              <a:off x="4560939" y="965724"/>
              <a:ext cx="1882695" cy="2026364"/>
            </a:xfrm>
            <a:prstGeom prst="rect">
              <a:avLst/>
            </a:prstGeom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3676D4-F401-ECF0-F19E-1AF758B4BFEF}"/>
              </a:ext>
            </a:extLst>
          </p:cNvPr>
          <p:cNvSpPr/>
          <p:nvPr/>
        </p:nvSpPr>
        <p:spPr>
          <a:xfrm>
            <a:off x="3673804" y="4133063"/>
            <a:ext cx="5595669" cy="11155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6600">
              <a:latin typeface="Oranienbaum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B68AC6-3E28-8CB9-8010-972741CFD953}"/>
              </a:ext>
            </a:extLst>
          </p:cNvPr>
          <p:cNvGrpSpPr/>
          <p:nvPr/>
        </p:nvGrpSpPr>
        <p:grpSpPr>
          <a:xfrm>
            <a:off x="4791896" y="-4491781"/>
            <a:ext cx="2671558" cy="3306867"/>
            <a:chOff x="9846829" y="1666365"/>
            <a:chExt cx="2671558" cy="330686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9431457-4E0D-50D4-107C-C56DB7D8356E}"/>
                </a:ext>
              </a:extLst>
            </p:cNvPr>
            <p:cNvSpPr/>
            <p:nvPr/>
          </p:nvSpPr>
          <p:spPr>
            <a:xfrm rot="2160000">
              <a:off x="9846829" y="1666365"/>
              <a:ext cx="2671558" cy="3306867"/>
            </a:xfrm>
            <a:prstGeom prst="roundRect">
              <a:avLst/>
            </a:prstGeom>
            <a:solidFill>
              <a:srgbClr val="C99761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A person in an orange shirt&#10;&#10;AI-generated content may be incorrect.">
              <a:extLst>
                <a:ext uri="{FF2B5EF4-FFF2-40B4-BE49-F238E27FC236}">
                  <a16:creationId xmlns:a16="http://schemas.microsoft.com/office/drawing/2014/main" id="{2126A3DB-A5AE-F118-94C1-40D5433B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9" t="2106" r="-1399" b="-2393"/>
            <a:stretch>
              <a:fillRect/>
            </a:stretch>
          </p:blipFill>
          <p:spPr>
            <a:xfrm rot="2160000">
              <a:off x="10220810" y="2425466"/>
              <a:ext cx="1672244" cy="2041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6425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4492-A7EF-D691-5EEF-6A446F5B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770090-B704-7E77-B539-816046E64DD5}"/>
              </a:ext>
            </a:extLst>
          </p:cNvPr>
          <p:cNvSpPr/>
          <p:nvPr/>
        </p:nvSpPr>
        <p:spPr>
          <a:xfrm>
            <a:off x="3536207" y="4340787"/>
            <a:ext cx="5595669" cy="1115547"/>
          </a:xfrm>
          <a:prstGeom prst="roundRect">
            <a:avLst/>
          </a:prstGeom>
          <a:solidFill>
            <a:srgbClr val="5E31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latin typeface="Oranienbaum"/>
              </a:rPr>
              <a:t>Meet The Team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E7DBC2-8CB3-D16C-EEF6-9E5B72FC4346}"/>
              </a:ext>
            </a:extLst>
          </p:cNvPr>
          <p:cNvGrpSpPr/>
          <p:nvPr/>
        </p:nvGrpSpPr>
        <p:grpSpPr>
          <a:xfrm>
            <a:off x="339985" y="1793553"/>
            <a:ext cx="3340053" cy="2766869"/>
            <a:chOff x="114687" y="1901512"/>
            <a:chExt cx="3306867" cy="267155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38A5E2C-1120-887D-E759-90F75136E4EB}"/>
                </a:ext>
              </a:extLst>
            </p:cNvPr>
            <p:cNvSpPr/>
            <p:nvPr/>
          </p:nvSpPr>
          <p:spPr>
            <a:xfrm rot="18840000">
              <a:off x="432342" y="1583857"/>
              <a:ext cx="2671558" cy="3306867"/>
            </a:xfrm>
            <a:prstGeom prst="roundRect">
              <a:avLst/>
            </a:prstGeom>
            <a:solidFill>
              <a:srgbClr val="F9E9D9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erson in a white suit&#10;&#10;AI-generated content may be incorrect.">
              <a:extLst>
                <a:ext uri="{FF2B5EF4-FFF2-40B4-BE49-F238E27FC236}">
                  <a16:creationId xmlns:a16="http://schemas.microsoft.com/office/drawing/2014/main" id="{31B10FF1-3F3F-005D-9925-1905A803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34" r="5510" b="-300"/>
            <a:stretch>
              <a:fillRect/>
            </a:stretch>
          </p:blipFill>
          <p:spPr>
            <a:xfrm rot="18840000">
              <a:off x="459696" y="2381755"/>
              <a:ext cx="1946882" cy="20158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72972D-9C70-4AC4-6AC5-65FB804307B9}"/>
              </a:ext>
            </a:extLst>
          </p:cNvPr>
          <p:cNvGrpSpPr/>
          <p:nvPr/>
        </p:nvGrpSpPr>
        <p:grpSpPr>
          <a:xfrm rot="20220000">
            <a:off x="1988186" y="701273"/>
            <a:ext cx="2698369" cy="3424843"/>
            <a:chOff x="2234806" y="3277708"/>
            <a:chExt cx="2671558" cy="330686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34BFF80-1091-C2A3-C3D8-3890047921B0}"/>
                </a:ext>
              </a:extLst>
            </p:cNvPr>
            <p:cNvSpPr/>
            <p:nvPr/>
          </p:nvSpPr>
          <p:spPr>
            <a:xfrm>
              <a:off x="2234806" y="3277708"/>
              <a:ext cx="2671558" cy="3306867"/>
            </a:xfrm>
            <a:prstGeom prst="roundRect">
              <a:avLst/>
            </a:prstGeom>
            <a:solidFill>
              <a:srgbClr val="F2DBC5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erson with braided hair wearing glasses&#10;&#10;AI-generated content may be incorrect.">
              <a:extLst>
                <a:ext uri="{FF2B5EF4-FFF2-40B4-BE49-F238E27FC236}">
                  <a16:creationId xmlns:a16="http://schemas.microsoft.com/office/drawing/2014/main" id="{6CB7F823-3297-C053-87F9-8C1C41F6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60" t="-901" r="4186"/>
            <a:stretch>
              <a:fillRect/>
            </a:stretch>
          </p:blipFill>
          <p:spPr>
            <a:xfrm>
              <a:off x="2632085" y="3949166"/>
              <a:ext cx="1842571" cy="204463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4CAB4-C846-7719-BC5B-F1EEFBAD8AFB}"/>
              </a:ext>
            </a:extLst>
          </p:cNvPr>
          <p:cNvGrpSpPr/>
          <p:nvPr/>
        </p:nvGrpSpPr>
        <p:grpSpPr>
          <a:xfrm rot="21120000">
            <a:off x="4155414" y="303130"/>
            <a:ext cx="2698369" cy="3424843"/>
            <a:chOff x="2642188" y="3246249"/>
            <a:chExt cx="2671558" cy="330686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635B1D2-5AFB-EA9D-36A7-D004737115D9}"/>
                </a:ext>
              </a:extLst>
            </p:cNvPr>
            <p:cNvSpPr/>
            <p:nvPr/>
          </p:nvSpPr>
          <p:spPr>
            <a:xfrm>
              <a:off x="2642188" y="3246249"/>
              <a:ext cx="2671558" cy="3306867"/>
            </a:xfrm>
            <a:prstGeom prst="roundRect">
              <a:avLst/>
            </a:prstGeom>
            <a:solidFill>
              <a:srgbClr val="E8CCAF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erson with his arms crossed&#10;&#10;AI-generated content may be incorrect.">
              <a:extLst>
                <a:ext uri="{FF2B5EF4-FFF2-40B4-BE49-F238E27FC236}">
                  <a16:creationId xmlns:a16="http://schemas.microsoft.com/office/drawing/2014/main" id="{484FD3BF-6375-0BE8-B373-2EBCB120D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3738" b="336"/>
            <a:stretch>
              <a:fillRect/>
            </a:stretch>
          </p:blipFill>
          <p:spPr>
            <a:xfrm>
              <a:off x="3021213" y="4020859"/>
              <a:ext cx="1875167" cy="200644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C54D3B-D3D2-556F-1101-FD1D53ADCF37}"/>
              </a:ext>
            </a:extLst>
          </p:cNvPr>
          <p:cNvGrpSpPr/>
          <p:nvPr/>
        </p:nvGrpSpPr>
        <p:grpSpPr>
          <a:xfrm rot="540000">
            <a:off x="6243901" y="316774"/>
            <a:ext cx="2626843" cy="3411839"/>
            <a:chOff x="3610879" y="-22303"/>
            <a:chExt cx="2671558" cy="330686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EA8167-9899-4E75-11B7-78BE91EFA38E}"/>
                </a:ext>
              </a:extLst>
            </p:cNvPr>
            <p:cNvSpPr/>
            <p:nvPr/>
          </p:nvSpPr>
          <p:spPr>
            <a:xfrm>
              <a:off x="3610879" y="-22303"/>
              <a:ext cx="2671558" cy="3306867"/>
            </a:xfrm>
            <a:prstGeom prst="roundRect">
              <a:avLst/>
            </a:prstGeom>
            <a:solidFill>
              <a:srgbClr val="E3BD97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erson with long blonde hair&#10;&#10;AI-generated content may be incorrect.">
              <a:extLst>
                <a:ext uri="{FF2B5EF4-FFF2-40B4-BE49-F238E27FC236}">
                  <a16:creationId xmlns:a16="http://schemas.microsoft.com/office/drawing/2014/main" id="{2C6825C3-3B5C-2D2E-1E86-B5C52EF4C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390" y="674626"/>
              <a:ext cx="1945170" cy="20119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B2180B-7CC2-107F-47D8-A7141308967E}"/>
              </a:ext>
            </a:extLst>
          </p:cNvPr>
          <p:cNvGrpSpPr/>
          <p:nvPr/>
        </p:nvGrpSpPr>
        <p:grpSpPr>
          <a:xfrm rot="1140000">
            <a:off x="7959122" y="739221"/>
            <a:ext cx="2607336" cy="3444351"/>
            <a:chOff x="4216581" y="337190"/>
            <a:chExt cx="2782590" cy="329442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FA305F4-3365-932F-B336-DFCB835CB24E}"/>
                </a:ext>
              </a:extLst>
            </p:cNvPr>
            <p:cNvSpPr/>
            <p:nvPr/>
          </p:nvSpPr>
          <p:spPr>
            <a:xfrm rot="60000">
              <a:off x="4216581" y="337190"/>
              <a:ext cx="2782590" cy="3294429"/>
            </a:xfrm>
            <a:prstGeom prst="roundRect">
              <a:avLst/>
            </a:prstGeom>
            <a:solidFill>
              <a:srgbClr val="D1A87C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erson posing for the camera&#10;&#10;AI-generated content may be incorrect.">
              <a:extLst>
                <a:ext uri="{FF2B5EF4-FFF2-40B4-BE49-F238E27FC236}">
                  <a16:creationId xmlns:a16="http://schemas.microsoft.com/office/drawing/2014/main" id="{9A10ACE8-6933-9519-9082-8F2CDB9F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3098"/>
            <a:stretch>
              <a:fillRect/>
            </a:stretch>
          </p:blipFill>
          <p:spPr>
            <a:xfrm>
              <a:off x="4560939" y="965724"/>
              <a:ext cx="1882695" cy="202636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0345FF-824E-BCD4-BB3E-42680A128294}"/>
              </a:ext>
            </a:extLst>
          </p:cNvPr>
          <p:cNvGrpSpPr/>
          <p:nvPr/>
        </p:nvGrpSpPr>
        <p:grpSpPr>
          <a:xfrm>
            <a:off x="9541575" y="1619673"/>
            <a:ext cx="2698369" cy="3424843"/>
            <a:chOff x="9541575" y="1619673"/>
            <a:chExt cx="2698369" cy="342484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D34B520-2AA7-8132-8024-3C3428821E7A}"/>
                </a:ext>
              </a:extLst>
            </p:cNvPr>
            <p:cNvSpPr/>
            <p:nvPr/>
          </p:nvSpPr>
          <p:spPr>
            <a:xfrm rot="2160000">
              <a:off x="9541575" y="1619673"/>
              <a:ext cx="2698369" cy="3424843"/>
            </a:xfrm>
            <a:prstGeom prst="roundRect">
              <a:avLst/>
            </a:prstGeom>
            <a:solidFill>
              <a:srgbClr val="C99761"/>
            </a:solidFill>
            <a:ln>
              <a:solidFill>
                <a:srgbClr val="F8E9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A person in an orange shirt&#10;&#10;AI-generated content may be incorrect.">
              <a:extLst>
                <a:ext uri="{FF2B5EF4-FFF2-40B4-BE49-F238E27FC236}">
                  <a16:creationId xmlns:a16="http://schemas.microsoft.com/office/drawing/2014/main" id="{D8176434-CF59-0E93-77B9-AD0CD3A4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9" t="2106" r="-1399" b="-2393"/>
            <a:stretch>
              <a:fillRect/>
            </a:stretch>
          </p:blipFill>
          <p:spPr>
            <a:xfrm rot="2160000">
              <a:off x="10052048" y="2354067"/>
              <a:ext cx="1672244" cy="2041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97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5112D-E5EC-7166-00C0-FD8BABBB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845EE3-4183-61B8-47C9-C65BDF6772B2}"/>
              </a:ext>
            </a:extLst>
          </p:cNvPr>
          <p:cNvSpPr/>
          <p:nvPr/>
        </p:nvSpPr>
        <p:spPr>
          <a:xfrm>
            <a:off x="3938856" y="428396"/>
            <a:ext cx="4473298" cy="6361021"/>
          </a:xfrm>
          <a:prstGeom prst="rect">
            <a:avLst/>
          </a:prstGeom>
          <a:solidFill>
            <a:srgbClr val="5E31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Icon bar chart single icon simple graphic designs growing bars icon  isolated on dark background | Premium Vector">
            <a:extLst>
              <a:ext uri="{FF2B5EF4-FFF2-40B4-BE49-F238E27FC236}">
                <a16:creationId xmlns:a16="http://schemas.microsoft.com/office/drawing/2014/main" id="{1FC951E7-5CEE-8FB6-A74A-6D29183E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2" r="264" b="-464"/>
          <a:stretch>
            <a:fillRect/>
          </a:stretch>
        </p:blipFill>
        <p:spPr>
          <a:xfrm>
            <a:off x="273083" y="3954465"/>
            <a:ext cx="3321814" cy="281825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641C9F35-1C39-13AB-003F-81B81A109429}"/>
              </a:ext>
            </a:extLst>
          </p:cNvPr>
          <p:cNvSpPr/>
          <p:nvPr/>
        </p:nvSpPr>
        <p:spPr>
          <a:xfrm>
            <a:off x="272195" y="1182087"/>
            <a:ext cx="3682391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>
                <a:solidFill>
                  <a:schemeClr val="bg1"/>
                </a:solidFill>
                <a:latin typeface="Times New Roman"/>
                <a:cs typeface="Times New Roman"/>
              </a:rPr>
              <a:t>Financial Projection Growth Plan</a:t>
            </a:r>
            <a:endParaRPr lang="en-US" sz="5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white square with a black background with a black square with a black square with a black square with a black square with a black square with a black square with a black square with a black square&#10;&#10;AI-generated content may be incorrect.">
            <a:extLst>
              <a:ext uri="{FF2B5EF4-FFF2-40B4-BE49-F238E27FC236}">
                <a16:creationId xmlns:a16="http://schemas.microsoft.com/office/drawing/2014/main" id="{AC55C3BF-3A48-B5FA-F970-491F0A3D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75" y="1933575"/>
            <a:ext cx="6260136" cy="3441548"/>
          </a:xfrm>
          <a:prstGeom prst="rect">
            <a:avLst/>
          </a:prstGeom>
        </p:spPr>
      </p:pic>
      <p:pic>
        <p:nvPicPr>
          <p:cNvPr id="9" name="Graphic 8" descr="McGill University Vector Logo - Download Free SVG Icon | Worldvectorlogo">
            <a:extLst>
              <a:ext uri="{FF2B5EF4-FFF2-40B4-BE49-F238E27FC236}">
                <a16:creationId xmlns:a16="http://schemas.microsoft.com/office/drawing/2014/main" id="{1BC5F25F-F6C1-4559-DD7B-E776C3AA9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818" y="430572"/>
            <a:ext cx="1861518" cy="1785750"/>
          </a:xfrm>
          <a:prstGeom prst="rect">
            <a:avLst/>
          </a:prstGeom>
        </p:spPr>
      </p:pic>
      <p:pic>
        <p:nvPicPr>
          <p:cNvPr id="10" name="Picture 9" descr="A logo with a red leaf and black text&#10;&#10;AI-generated content may be incorrect.">
            <a:extLst>
              <a:ext uri="{FF2B5EF4-FFF2-40B4-BE49-F238E27FC236}">
                <a16:creationId xmlns:a16="http://schemas.microsoft.com/office/drawing/2014/main" id="{4B53C58F-F917-4935-5333-BD6C281DB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3670" y="430708"/>
            <a:ext cx="1828800" cy="1780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0F2071-ED68-DE0F-2307-3020B6E26DD3}"/>
              </a:ext>
            </a:extLst>
          </p:cNvPr>
          <p:cNvSpPr txBox="1"/>
          <p:nvPr/>
        </p:nvSpPr>
        <p:spPr>
          <a:xfrm>
            <a:off x="9009314" y="2544417"/>
            <a:ext cx="372575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imes New Roman"/>
                <a:cs typeface="Times New Roman"/>
              </a:rPr>
              <a:t>Connections:</a:t>
            </a:r>
            <a:r>
              <a:rPr lang="en-US" sz="2000">
                <a:solidFill>
                  <a:schemeClr val="bg1"/>
                </a:solidFill>
                <a:latin typeface="Times New Roman"/>
                <a:cs typeface="Times New Roman"/>
              </a:rPr>
              <a:t> Easing transition into a new environment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buFont typeface="Calibri,Sans-Serif"/>
            </a:pPr>
            <a:r>
              <a:rPr lang="en-US" sz="2000" b="1">
                <a:solidFill>
                  <a:schemeClr val="bg1"/>
                </a:solidFill>
                <a:latin typeface="Times New Roman"/>
                <a:cs typeface="Times New Roman"/>
              </a:rPr>
              <a:t>Promotions: </a:t>
            </a:r>
            <a:r>
              <a:rPr lang="en-US" sz="2000">
                <a:solidFill>
                  <a:schemeClr val="bg1"/>
                </a:solidFill>
                <a:latin typeface="Times New Roman"/>
                <a:cs typeface="Times New Roman"/>
              </a:rPr>
              <a:t>Promoted on main stream apps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Calibri,Sans-Serif"/>
              <a:buChar char="-"/>
            </a:pP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2000" b="1">
                <a:solidFill>
                  <a:schemeClr val="bg1"/>
                </a:solidFill>
                <a:latin typeface="Times New Roman"/>
                <a:cs typeface="Times New Roman"/>
              </a:rPr>
              <a:t>Engagement:</a:t>
            </a:r>
            <a:r>
              <a:rPr lang="en-US" sz="2000">
                <a:solidFill>
                  <a:schemeClr val="bg1"/>
                </a:solidFill>
                <a:latin typeface="Times New Roman"/>
                <a:cs typeface="Times New Roman"/>
              </a:rPr>
              <a:t> Ensure rapid growth through algorithms </a:t>
            </a:r>
            <a:r>
              <a:rPr lang="fr-FR" sz="2000">
                <a:solidFill>
                  <a:schemeClr val="bg1"/>
                </a:solidFill>
                <a:latin typeface="Times New Roman"/>
                <a:cs typeface="Times New Roman"/>
              </a:rPr>
              <a:t>by  </a:t>
            </a:r>
            <a:r>
              <a:rPr lang="fr-FR" sz="2000" err="1">
                <a:solidFill>
                  <a:schemeClr val="bg1"/>
                </a:solidFill>
                <a:latin typeface="Times New Roman"/>
                <a:cs typeface="Times New Roman"/>
              </a:rPr>
              <a:t>engaging</a:t>
            </a:r>
            <a:r>
              <a:rPr lang="fr-FR" sz="2000">
                <a:solidFill>
                  <a:schemeClr val="bg1"/>
                </a:solidFill>
                <a:latin typeface="Times New Roman"/>
                <a:cs typeface="Times New Roman"/>
              </a:rPr>
              <a:t> the </a:t>
            </a:r>
            <a:r>
              <a:rPr lang="fr-FR" sz="2000" err="1">
                <a:solidFill>
                  <a:schemeClr val="bg1"/>
                </a:solidFill>
                <a:latin typeface="Times New Roman"/>
                <a:cs typeface="Times New Roman"/>
              </a:rPr>
              <a:t>youth</a:t>
            </a:r>
            <a:r>
              <a:rPr lang="fr-FR" sz="2000">
                <a:solidFill>
                  <a:schemeClr val="bg1"/>
                </a:solidFill>
                <a:latin typeface="Times New Roman"/>
                <a:cs typeface="Times New Roman"/>
              </a:rPr>
              <a:t> and sharing </a:t>
            </a:r>
            <a:r>
              <a:rPr lang="fr-FR" sz="2000" err="1">
                <a:solidFill>
                  <a:schemeClr val="bg1"/>
                </a:solidFill>
                <a:latin typeface="Times New Roman"/>
                <a:cs typeface="Times New Roman"/>
              </a:rPr>
              <a:t>our</a:t>
            </a:r>
            <a:r>
              <a:rPr lang="en-US" sz="2000">
                <a:solidFill>
                  <a:schemeClr val="bg1"/>
                </a:solidFill>
                <a:latin typeface="Times New Roman"/>
                <a:cs typeface="Times New Roman"/>
              </a:rPr>
              <a:t> application throughout their own network.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FE42233-3891-3CD0-8C96-B74822989700}"/>
              </a:ext>
            </a:extLst>
          </p:cNvPr>
          <p:cNvSpPr txBox="1"/>
          <p:nvPr/>
        </p:nvSpPr>
        <p:spPr>
          <a:xfrm>
            <a:off x="3401732" y="6196679"/>
            <a:ext cx="6502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https://links-seg2900.github.io/html-pages/Homepage.html</a:t>
            </a:r>
          </a:p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video SEG">
            <a:hlinkClick r:id="" action="ppaction://media"/>
            <a:extLst>
              <a:ext uri="{FF2B5EF4-FFF2-40B4-BE49-F238E27FC236}">
                <a16:creationId xmlns:a16="http://schemas.microsoft.com/office/drawing/2014/main" id="{70D28F4B-1757-C9A2-3927-0D410CAAC2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2728" y="789881"/>
            <a:ext cx="9436780" cy="540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9582" y="3552395"/>
            <a:ext cx="6259683" cy="3114811"/>
            <a:chOff x="-949853" y="38100"/>
            <a:chExt cx="1686453" cy="839177"/>
          </a:xfrm>
        </p:grpSpPr>
        <p:sp>
          <p:nvSpPr>
            <p:cNvPr id="3" name="Freeform 3"/>
            <p:cNvSpPr/>
            <p:nvPr/>
          </p:nvSpPr>
          <p:spPr>
            <a:xfrm>
              <a:off x="-949853" y="6447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BD9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124" tIns="36124" rIns="36124" bIns="36124" rtlCol="0" anchor="ctr"/>
            <a:lstStyle>
              <a:defPPr>
                <a:defRPr lang="en-US"/>
              </a:defPPr>
              <a:lvl1pPr marL="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511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023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7534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0046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557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5069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75804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0919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91"/>
                </a:lnSpc>
              </a:pPr>
              <a:endParaRPr sz="91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67347" y="-541531"/>
            <a:ext cx="8398263" cy="83982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310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124" tIns="36124" rIns="36124" bIns="36124" rtlCol="0" anchor="ctr"/>
            <a:lstStyle>
              <a:defPPr>
                <a:defRPr lang="en-US"/>
              </a:defPPr>
              <a:lvl1pPr marL="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511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023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7534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0046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557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5069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75804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0919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91"/>
                </a:lnSpc>
              </a:pPr>
              <a:endParaRPr sz="91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62605" y="5211502"/>
            <a:ext cx="2165860" cy="21658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BD9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124" tIns="36124" rIns="36124" bIns="36124" rtlCol="0" anchor="ctr"/>
            <a:lstStyle>
              <a:defPPr>
                <a:defRPr lang="en-US"/>
              </a:defPPr>
              <a:lvl1pPr marL="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511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023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7534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0046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557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5069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75804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0919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91"/>
                </a:lnSpc>
              </a:pPr>
              <a:endParaRPr sz="91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76706" y="5425603"/>
            <a:ext cx="1737658" cy="173765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67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124" tIns="36124" rIns="36124" bIns="36124" rtlCol="0" anchor="ctr"/>
            <a:lstStyle>
              <a:defPPr>
                <a:defRPr lang="en-US"/>
              </a:defPPr>
              <a:lvl1pPr marL="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511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023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7534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0046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557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5069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75804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0919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91"/>
                </a:lnSpc>
              </a:pPr>
              <a:endParaRPr sz="91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1212" y="1884958"/>
            <a:ext cx="9600949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5115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0230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5345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00460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5575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0690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75804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0919" algn="l" defTabSz="650230" rtl="0" eaLnBrk="1" latinLnBrk="0" hangingPunct="1"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6218"/>
              </a:lnSpc>
            </a:pPr>
            <a:r>
              <a:rPr lang="en-US" sz="15300" b="1">
                <a:solidFill>
                  <a:srgbClr val="FEFA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52848" y="561534"/>
            <a:ext cx="1269147" cy="12691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124" tIns="36124" rIns="36124" bIns="36124" rtlCol="0" anchor="ctr"/>
            <a:lstStyle>
              <a:defPPr>
                <a:defRPr lang="en-US"/>
              </a:defPPr>
              <a:lvl1pPr marL="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511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023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7534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0046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557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5069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75804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0919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91"/>
                </a:lnSpc>
              </a:pPr>
              <a:endParaRPr sz="91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020" y="1506986"/>
            <a:ext cx="975193" cy="97519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BD9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124" tIns="36124" rIns="36124" bIns="36124" rtlCol="0" anchor="ctr"/>
            <a:lstStyle>
              <a:defPPr>
                <a:defRPr lang="en-US"/>
              </a:defPPr>
              <a:lvl1pPr marL="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2511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023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7534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0046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5575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50690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75804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600919" algn="l" defTabSz="650230" rtl="0" eaLnBrk="1" latinLnBrk="0" hangingPunct="1">
                <a:defRPr sz="12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91"/>
                </a:lnSpc>
              </a:pPr>
              <a:endParaRPr sz="91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417345" y="4143800"/>
            <a:ext cx="6342800" cy="6342800"/>
          </a:xfrm>
          <a:custGeom>
            <a:avLst/>
            <a:gdLst/>
            <a:ahLst/>
            <a:cxnLst/>
            <a:rect l="l" t="t" r="r" b="b"/>
            <a:pathLst>
              <a:path w="8919562" h="8919562">
                <a:moveTo>
                  <a:pt x="0" y="0"/>
                </a:moveTo>
                <a:lnTo>
                  <a:pt x="8919562" y="0"/>
                </a:lnTo>
                <a:lnTo>
                  <a:pt x="8919562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009587" y="463720"/>
            <a:ext cx="1263694" cy="1263694"/>
          </a:xfrm>
          <a:custGeom>
            <a:avLst/>
            <a:gdLst/>
            <a:ahLst/>
            <a:cxnLst/>
            <a:rect l="l" t="t" r="r" b="b"/>
            <a:pathLst>
              <a:path w="1777069" h="1777069">
                <a:moveTo>
                  <a:pt x="0" y="0"/>
                </a:moveTo>
                <a:lnTo>
                  <a:pt x="1777069" y="0"/>
                </a:lnTo>
                <a:lnTo>
                  <a:pt x="1777069" y="1777069"/>
                </a:lnTo>
                <a:lnTo>
                  <a:pt x="0" y="17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muctrb76uw4ws/mnt/okcomputer/students_connecting.png"/>
          <p:cNvPicPr>
            <a:picLocks noChangeAspect="1"/>
          </p:cNvPicPr>
          <p:nvPr/>
        </p:nvPicPr>
        <p:blipFill>
          <a:blip r:embed="rId3"/>
          <a:srcRect t="130" b="130"/>
          <a:stretch/>
        </p:blipFill>
        <p:spPr>
          <a:xfrm>
            <a:off x="2053960" y="-82072"/>
            <a:ext cx="11088057" cy="739965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20702" y="-75981"/>
            <a:ext cx="5022571" cy="7413526"/>
          </a:xfrm>
          <a:prstGeom prst="rect">
            <a:avLst/>
          </a:prstGeom>
          <a:solidFill>
            <a:srgbClr val="000000"/>
          </a:solidFill>
          <a:ln w="12700">
            <a:solidFill>
              <a:srgbClr val="525252"/>
            </a:solidFill>
            <a:prstDash val="solid"/>
          </a:ln>
        </p:spPr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51DB9C-96C1-A403-E42E-8253C240C4CB}"/>
              </a:ext>
            </a:extLst>
          </p:cNvPr>
          <p:cNvSpPr/>
          <p:nvPr/>
        </p:nvSpPr>
        <p:spPr>
          <a:xfrm>
            <a:off x="404393" y="938771"/>
            <a:ext cx="4246137" cy="1920871"/>
          </a:xfrm>
          <a:prstGeom prst="roundRect">
            <a:avLst/>
          </a:prstGeom>
          <a:solidFill>
            <a:srgbClr val="FAF1E0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bg1"/>
                </a:solidFill>
                <a:latin typeface="Oranienbaum"/>
              </a:rPr>
              <a:t>Let me ask you a question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532E9A8-496B-B93C-6876-FF61E4361875}"/>
              </a:ext>
            </a:extLst>
          </p:cNvPr>
          <p:cNvSpPr/>
          <p:nvPr/>
        </p:nvSpPr>
        <p:spPr>
          <a:xfrm>
            <a:off x="390774" y="3661317"/>
            <a:ext cx="4380657" cy="2173511"/>
          </a:xfrm>
          <a:prstGeom prst="wedgeRoundRectCallout">
            <a:avLst/>
          </a:prstGeom>
          <a:solidFill>
            <a:srgbClr val="DCA8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Oranienbaum"/>
              </a:rPr>
              <a:t>How many times have you found yourself alone?</a:t>
            </a:r>
            <a:endParaRPr lang="en-US">
              <a:latin typeface="Oranienbau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117EB2-6D09-6C0C-3AE7-6925EE0F0001}"/>
              </a:ext>
            </a:extLst>
          </p:cNvPr>
          <p:cNvSpPr/>
          <p:nvPr/>
        </p:nvSpPr>
        <p:spPr>
          <a:xfrm>
            <a:off x="252747" y="287348"/>
            <a:ext cx="12494392" cy="6588138"/>
          </a:xfrm>
          <a:prstGeom prst="roundRect">
            <a:avLst/>
          </a:prstGeom>
          <a:solidFill>
            <a:srgbClr val="FAF1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40967" y="829975"/>
            <a:ext cx="692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>
                <a:solidFill>
                  <a:srgbClr val="D4AF3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Challenge</a:t>
            </a:r>
            <a:endParaRPr lang="en-US" sz="1600"/>
          </a:p>
        </p:txBody>
      </p:sp>
      <p:pic>
        <p:nvPicPr>
          <p:cNvPr id="12" name="Image 0" descr="https://kimi-img.moonshot.cn/pub/slides/okc/muctrb76uw4ws/mnt/okcomputer/problem_infographic.png"/>
          <p:cNvPicPr>
            <a:picLocks noChangeAspect="1"/>
          </p:cNvPicPr>
          <p:nvPr/>
        </p:nvPicPr>
        <p:blipFill>
          <a:blip r:embed="rId3"/>
          <a:srcRect t="65" b="65"/>
          <a:stretch/>
        </p:blipFill>
        <p:spPr>
          <a:xfrm>
            <a:off x="7271716" y="1818322"/>
            <a:ext cx="4902200" cy="3263900"/>
          </a:xfrm>
          <a:prstGeom prst="roundRect">
            <a:avLst>
              <a:gd name="adj" fmla="val 0"/>
            </a:avLst>
          </a:prstGeom>
        </p:spPr>
      </p:pic>
      <p:sp>
        <p:nvSpPr>
          <p:cNvPr id="3" name="Text 1"/>
          <p:cNvSpPr/>
          <p:nvPr/>
        </p:nvSpPr>
        <p:spPr>
          <a:xfrm>
            <a:off x="640968" y="1207240"/>
            <a:ext cx="71374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>
                <a:solidFill>
                  <a:srgbClr val="2C2C2C"/>
                </a:solidFill>
                <a:latin typeface="Sorts Mill Goudy"/>
                <a:ea typeface="Sorts Mill Goudy" pitchFamily="34" charset="-122"/>
                <a:cs typeface="Sorts Mill Goudy" pitchFamily="34" charset="-120"/>
              </a:rPr>
              <a:t>Isolated Campus Experience</a:t>
            </a:r>
            <a:endParaRPr lang="en-US" sz="1600">
              <a:latin typeface="Trade Gothic Next Ligh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2717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5" name="Text 3"/>
          <p:cNvSpPr/>
          <p:nvPr/>
        </p:nvSpPr>
        <p:spPr>
          <a:xfrm>
            <a:off x="647485" y="2478450"/>
            <a:ext cx="66929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rgbClr val="2C2C2C"/>
                </a:solidFill>
                <a:latin typeface="Oranienbaum"/>
                <a:ea typeface="Oranienbaum" pitchFamily="34" charset="-122"/>
                <a:cs typeface="Oranienbaum" pitchFamily="34" charset="-120"/>
              </a:rPr>
              <a:t>Despite hyper-connectivity, students face unprecedented isolation from campus and university life.</a:t>
            </a:r>
            <a:endParaRPr lang="en-US" sz="1600">
              <a:latin typeface="Oranienbaum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7350" y="37973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7" name="Text 5"/>
          <p:cNvSpPr/>
          <p:nvPr/>
        </p:nvSpPr>
        <p:spPr>
          <a:xfrm>
            <a:off x="659291" y="3430039"/>
            <a:ext cx="66802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rgbClr val="2C2C2C"/>
                </a:solidFill>
                <a:latin typeface="Oranienbaum"/>
                <a:ea typeface="Oranienbaum" pitchFamily="34" charset="-122"/>
                <a:cs typeface="Oranienbaum" pitchFamily="34" charset="-120"/>
              </a:rPr>
              <a:t>Students struggle to take the first step to connect.</a:t>
            </a:r>
            <a:endParaRPr lang="en-US">
              <a:latin typeface="Oranienbaum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87350" y="4876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9" name="Text 7"/>
          <p:cNvSpPr/>
          <p:nvPr/>
        </p:nvSpPr>
        <p:spPr>
          <a:xfrm>
            <a:off x="669032" y="4509539"/>
            <a:ext cx="66802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rgbClr val="2C2C2C"/>
                </a:solidFill>
                <a:latin typeface="Oranienbaum"/>
                <a:ea typeface="+mn-lt"/>
                <a:cs typeface="Times New Roman"/>
              </a:rPr>
              <a:t>Starting a conversation is difficult, especially with a stranger.</a:t>
            </a:r>
            <a:endParaRPr lang="en-US" sz="2000">
              <a:solidFill>
                <a:srgbClr val="2C2C2C"/>
              </a:solidFill>
              <a:latin typeface="Oranienbaum"/>
              <a:cs typeface="Times New Roman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7350" y="59563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1" name="Text 9"/>
          <p:cNvSpPr/>
          <p:nvPr/>
        </p:nvSpPr>
        <p:spPr>
          <a:xfrm>
            <a:off x="667643" y="5549681"/>
            <a:ext cx="66802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rgbClr val="2C2C2C"/>
                </a:solidFill>
                <a:latin typeface="Oranienbaum"/>
              </a:rPr>
              <a:t>What if there was a way to find like-minded individuals?</a:t>
            </a:r>
            <a:endParaRPr lang="en-US" err="1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llege.unc.edu/7ba33ff94cb4e0cc92e72f7a79fffd4427be1f01.jpeg"/>
          <p:cNvPicPr>
            <a:picLocks noChangeAspect="1"/>
          </p:cNvPicPr>
          <p:nvPr/>
        </p:nvPicPr>
        <p:blipFill>
          <a:blip r:embed="rId3"/>
          <a:srcRect t="7821" b="7821"/>
          <a:stretch/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0196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-228600" y="2514600"/>
            <a:ext cx="134620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>
                <a:solidFill>
                  <a:srgbClr val="FFFFFF"/>
                </a:solidFill>
                <a:latin typeface="Sorts Mill Goudy" pitchFamily="34" charset="0"/>
                <a:ea typeface="Sorts Mill Goudy" pitchFamily="34" charset="-122"/>
                <a:cs typeface="Sorts Mill Goudy" pitchFamily="34" charset="-120"/>
              </a:rPr>
              <a:t>The University Connection Revolution</a:t>
            </a: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5689600" y="47498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885B6-C24E-3077-496C-A3DDDA878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8691" y="4921822"/>
            <a:ext cx="5943600" cy="1781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ell phone with text messages&#10;&#10;AI-generated content may be incorrect.">
            <a:extLst>
              <a:ext uri="{FF2B5EF4-FFF2-40B4-BE49-F238E27FC236}">
                <a16:creationId xmlns:a16="http://schemas.microsoft.com/office/drawing/2014/main" id="{18E4F540-4B7A-5D58-4481-5CE24AB2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97" y="1011306"/>
            <a:ext cx="5562022" cy="548024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81000" y="1035050"/>
            <a:ext cx="570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70">
                <a:solidFill>
                  <a:schemeClr val="bg1"/>
                </a:solidFill>
                <a:latin typeface="Liter"/>
                <a:ea typeface="Liter" pitchFamily="34" charset="-122"/>
                <a:cs typeface="Liter" pitchFamily="34" charset="-120"/>
              </a:rPr>
              <a:t>Our Answer</a:t>
            </a:r>
            <a:endParaRPr lang="en-US" sz="1600">
              <a:solidFill>
                <a:schemeClr val="bg1"/>
              </a:solidFill>
              <a:latin typeface="Liter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1390650"/>
            <a:ext cx="5918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>
                <a:solidFill>
                  <a:srgbClr val="2C2C2C"/>
                </a:solidFill>
                <a:latin typeface="Sorts Mill Goudy"/>
              </a:rPr>
              <a:t>“Links”</a:t>
            </a:r>
            <a:endParaRPr lang="fr-FR" sz="4800" b="1">
              <a:solidFill>
                <a:srgbClr val="2C2C2C"/>
              </a:solidFill>
              <a:latin typeface="Sorts Mill Goudy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12750" y="379982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6" name="Text 4"/>
          <p:cNvSpPr/>
          <p:nvPr/>
        </p:nvSpPr>
        <p:spPr>
          <a:xfrm>
            <a:off x="837229" y="4408465"/>
            <a:ext cx="349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Find study partners &amp; classmates</a:t>
            </a:r>
            <a:endParaRPr lang="en-US" sz="1600"/>
          </a:p>
        </p:txBody>
      </p:sp>
      <p:sp>
        <p:nvSpPr>
          <p:cNvPr id="7" name="Shape 5"/>
          <p:cNvSpPr/>
          <p:nvPr/>
        </p:nvSpPr>
        <p:spPr>
          <a:xfrm>
            <a:off x="412750" y="514761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8" name="Text 6"/>
          <p:cNvSpPr/>
          <p:nvPr/>
        </p:nvSpPr>
        <p:spPr>
          <a:xfrm>
            <a:off x="837229" y="5096814"/>
            <a:ext cx="342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Discover relevant clubs &amp; events</a:t>
            </a:r>
            <a:endParaRPr lang="en-US" sz="1600"/>
          </a:p>
        </p:txBody>
      </p:sp>
      <p:sp>
        <p:nvSpPr>
          <p:cNvPr id="9" name="Shape 7"/>
          <p:cNvSpPr/>
          <p:nvPr/>
        </p:nvSpPr>
        <p:spPr>
          <a:xfrm>
            <a:off x="412750" y="445946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D4AF37"/>
          </a:solidFill>
          <a:ln/>
        </p:spPr>
      </p:sp>
      <p:sp>
        <p:nvSpPr>
          <p:cNvPr id="10" name="Text 8"/>
          <p:cNvSpPr/>
          <p:nvPr/>
        </p:nvSpPr>
        <p:spPr>
          <a:xfrm>
            <a:off x="839788" y="3747584"/>
            <a:ext cx="382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rgbClr val="2C2C2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Build authentic campus relationships</a:t>
            </a:r>
            <a:endParaRPr lang="en-US" sz="16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0051847-CC00-8C5C-9EB2-DAAAC3890237}"/>
              </a:ext>
            </a:extLst>
          </p:cNvPr>
          <p:cNvSpPr txBox="1"/>
          <p:nvPr/>
        </p:nvSpPr>
        <p:spPr>
          <a:xfrm>
            <a:off x="-863" y="2453019"/>
            <a:ext cx="7112965" cy="1200329"/>
          </a:xfrm>
          <a:custGeom>
            <a:avLst/>
            <a:gdLst>
              <a:gd name="csX0" fmla="*/ 0 w 7112965"/>
              <a:gd name="csY0" fmla="*/ 0 h 1200329"/>
              <a:gd name="csX1" fmla="*/ 7112965 w 7112965"/>
              <a:gd name="csY1" fmla="*/ 0 h 1200329"/>
              <a:gd name="csX2" fmla="*/ 7112965 w 7112965"/>
              <a:gd name="csY2" fmla="*/ 1200329 h 1200329"/>
              <a:gd name="csX3" fmla="*/ 0 w 7112965"/>
              <a:gd name="csY3" fmla="*/ 1200329 h 1200329"/>
              <a:gd name="csX4" fmla="*/ 0 w 7112965"/>
              <a:gd name="csY4" fmla="*/ 0 h 12003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12965" h="1200329" extrusionOk="0">
                <a:moveTo>
                  <a:pt x="0" y="0"/>
                </a:moveTo>
                <a:cubicBezTo>
                  <a:pt x="3334440" y="-113254"/>
                  <a:pt x="5756914" y="102601"/>
                  <a:pt x="7112965" y="0"/>
                </a:cubicBezTo>
                <a:cubicBezTo>
                  <a:pt x="7141795" y="506166"/>
                  <a:pt x="7084818" y="1023797"/>
                  <a:pt x="7112965" y="1200329"/>
                </a:cubicBezTo>
                <a:cubicBezTo>
                  <a:pt x="4319469" y="1256139"/>
                  <a:pt x="756988" y="1369287"/>
                  <a:pt x="0" y="1200329"/>
                </a:cubicBezTo>
                <a:cubicBezTo>
                  <a:pt x="86757" y="602170"/>
                  <a:pt x="-68503" y="25887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49921161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chemeClr val="bg1"/>
                </a:solidFill>
              </a:rPr>
              <a:t>Allow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university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students</a:t>
            </a:r>
            <a:r>
              <a:rPr lang="fr-FR" sz="2400">
                <a:solidFill>
                  <a:schemeClr val="bg1"/>
                </a:solidFill>
              </a:rPr>
              <a:t> to </a:t>
            </a:r>
            <a:r>
              <a:rPr lang="fr-FR" sz="2400" err="1">
                <a:solidFill>
                  <a:schemeClr val="bg1"/>
                </a:solidFill>
              </a:rPr>
              <a:t>discover</a:t>
            </a:r>
            <a:r>
              <a:rPr lang="fr-FR" sz="2400">
                <a:solidFill>
                  <a:schemeClr val="bg1"/>
                </a:solidFill>
              </a:rPr>
              <a:t> new people and  forge new connections </a:t>
            </a:r>
            <a:r>
              <a:rPr lang="fr-FR" sz="2400" err="1">
                <a:solidFill>
                  <a:schemeClr val="bg1"/>
                </a:solidFill>
              </a:rPr>
              <a:t>based</a:t>
            </a:r>
            <a:r>
              <a:rPr lang="fr-FR" sz="2400">
                <a:solidFill>
                  <a:schemeClr val="bg1"/>
                </a:solidFill>
              </a:rPr>
              <a:t> on </a:t>
            </a:r>
            <a:r>
              <a:rPr lang="fr-FR" sz="2400" err="1">
                <a:solidFill>
                  <a:schemeClr val="bg1"/>
                </a:solidFill>
              </a:rPr>
              <a:t>common</a:t>
            </a:r>
            <a:r>
              <a:rPr lang="fr-FR" sz="2400">
                <a:solidFill>
                  <a:schemeClr val="bg1"/>
                </a:solidFill>
              </a:rPr>
              <a:t> </a:t>
            </a:r>
            <a:r>
              <a:rPr lang="fr-FR" sz="2400" err="1">
                <a:solidFill>
                  <a:schemeClr val="bg1"/>
                </a:solidFill>
              </a:rPr>
              <a:t>interests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BC1BB3-C535-D116-6679-D4C8F53B80CC}"/>
              </a:ext>
            </a:extLst>
          </p:cNvPr>
          <p:cNvCxnSpPr/>
          <p:nvPr/>
        </p:nvCxnSpPr>
        <p:spPr>
          <a:xfrm flipV="1">
            <a:off x="-649086" y="6831174"/>
            <a:ext cx="14297177" cy="190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F683E9-CB9D-76F2-1A57-C0F570C4A308}"/>
              </a:ext>
            </a:extLst>
          </p:cNvPr>
          <p:cNvCxnSpPr/>
          <p:nvPr/>
        </p:nvCxnSpPr>
        <p:spPr>
          <a:xfrm flipH="1" flipV="1">
            <a:off x="1676055" y="5504272"/>
            <a:ext cx="752" cy="1301233"/>
          </a:xfrm>
          <a:prstGeom prst="straightConnector1">
            <a:avLst/>
          </a:prstGeom>
          <a:ln w="28575">
            <a:solidFill>
              <a:srgbClr val="DCA8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B96DD4-4350-3772-E40A-2A2D933CA311}"/>
              </a:ext>
            </a:extLst>
          </p:cNvPr>
          <p:cNvCxnSpPr>
            <a:cxnSpLocks/>
          </p:cNvCxnSpPr>
          <p:nvPr/>
        </p:nvCxnSpPr>
        <p:spPr>
          <a:xfrm flipV="1">
            <a:off x="-979383" y="436729"/>
            <a:ext cx="14297177" cy="190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5944BB-74F8-48A0-2702-6B62957186E8}"/>
              </a:ext>
            </a:extLst>
          </p:cNvPr>
          <p:cNvCxnSpPr>
            <a:cxnSpLocks/>
          </p:cNvCxnSpPr>
          <p:nvPr/>
        </p:nvCxnSpPr>
        <p:spPr>
          <a:xfrm flipH="1" flipV="1">
            <a:off x="5927375" y="465149"/>
            <a:ext cx="752" cy="1301233"/>
          </a:xfrm>
          <a:prstGeom prst="straightConnector1">
            <a:avLst/>
          </a:prstGeom>
          <a:ln w="28575">
            <a:solidFill>
              <a:srgbClr val="DCA8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C11BC8-06FE-0602-D7F8-167FE6B31399}"/>
              </a:ext>
            </a:extLst>
          </p:cNvPr>
          <p:cNvCxnSpPr>
            <a:cxnSpLocks/>
          </p:cNvCxnSpPr>
          <p:nvPr/>
        </p:nvCxnSpPr>
        <p:spPr>
          <a:xfrm flipH="1" flipV="1">
            <a:off x="10524452" y="5485364"/>
            <a:ext cx="752" cy="1301233"/>
          </a:xfrm>
          <a:prstGeom prst="straightConnector1">
            <a:avLst/>
          </a:prstGeom>
          <a:ln w="28575">
            <a:solidFill>
              <a:srgbClr val="DCA8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36BDA4-C90F-CC82-E126-0F034B433AA7}"/>
              </a:ext>
            </a:extLst>
          </p:cNvPr>
          <p:cNvGrpSpPr/>
          <p:nvPr/>
        </p:nvGrpSpPr>
        <p:grpSpPr>
          <a:xfrm>
            <a:off x="100267" y="2486661"/>
            <a:ext cx="4039440" cy="3314701"/>
            <a:chOff x="100267" y="2486661"/>
            <a:chExt cx="4039440" cy="3314701"/>
          </a:xfrm>
        </p:grpSpPr>
        <p:pic>
          <p:nvPicPr>
            <p:cNvPr id="16" name="Image 1" descr="Une image contenant texte, capture d’écran, Police, nombre&#10;&#10;Le contenu généré par l’IA peut être incorrect.">
              <a:extLst>
                <a:ext uri="{FF2B5EF4-FFF2-40B4-BE49-F238E27FC236}">
                  <a16:creationId xmlns:a16="http://schemas.microsoft.com/office/drawing/2014/main" id="{AFA26398-5F4D-F0B9-CC42-4751490E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267" y="2517427"/>
              <a:ext cx="3144495" cy="328187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5FFD0F-A5FB-8291-D058-0B9ED6552BF7}"/>
                </a:ext>
              </a:extLst>
            </p:cNvPr>
            <p:cNvSpPr/>
            <p:nvPr/>
          </p:nvSpPr>
          <p:spPr>
            <a:xfrm>
              <a:off x="122784" y="2486661"/>
              <a:ext cx="3144368" cy="3314701"/>
            </a:xfrm>
            <a:prstGeom prst="rect">
              <a:avLst/>
            </a:prstGeom>
            <a:noFill/>
            <a:ln w="57150">
              <a:solidFill>
                <a:srgbClr val="DCA8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9D1E98CB-09A3-AE36-CB2A-EBE116433C3F}"/>
                </a:ext>
              </a:extLst>
            </p:cNvPr>
            <p:cNvCxnSpPr/>
            <p:nvPr/>
          </p:nvCxnSpPr>
          <p:spPr>
            <a:xfrm flipV="1">
              <a:off x="3250971" y="3113702"/>
              <a:ext cx="888736" cy="1922869"/>
            </a:xfrm>
            <a:prstGeom prst="curvedConnector3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790D8-8AC5-975B-CFD2-9457CA69EAB9}"/>
              </a:ext>
            </a:extLst>
          </p:cNvPr>
          <p:cNvGrpSpPr/>
          <p:nvPr/>
        </p:nvGrpSpPr>
        <p:grpSpPr>
          <a:xfrm>
            <a:off x="4245857" y="1675189"/>
            <a:ext cx="4343223" cy="2858267"/>
            <a:chOff x="4245857" y="1675189"/>
            <a:chExt cx="4343223" cy="2858267"/>
          </a:xfrm>
        </p:grpSpPr>
        <p:pic>
          <p:nvPicPr>
            <p:cNvPr id="9" name="Image 2" descr="Une image contenant texte, capture d’écran, Police, conception&#10;&#10;Le contenu généré par l’IA peut être incorrect.">
              <a:extLst>
                <a:ext uri="{FF2B5EF4-FFF2-40B4-BE49-F238E27FC236}">
                  <a16:creationId xmlns:a16="http://schemas.microsoft.com/office/drawing/2014/main" id="{E6DC9BD2-8C9A-4696-BCCC-405040A93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628" t="16142" r="2010" b="10333"/>
            <a:stretch>
              <a:fillRect/>
            </a:stretch>
          </p:blipFill>
          <p:spPr>
            <a:xfrm>
              <a:off x="4245857" y="1679814"/>
              <a:ext cx="3461468" cy="285364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88DB71-6B2D-7087-D7E9-73B3ED1C5437}"/>
                </a:ext>
              </a:extLst>
            </p:cNvPr>
            <p:cNvSpPr/>
            <p:nvPr/>
          </p:nvSpPr>
          <p:spPr>
            <a:xfrm>
              <a:off x="4268497" y="1675189"/>
              <a:ext cx="3431239" cy="2846147"/>
            </a:xfrm>
            <a:prstGeom prst="rect">
              <a:avLst/>
            </a:prstGeom>
            <a:noFill/>
            <a:ln w="57150">
              <a:solidFill>
                <a:srgbClr val="DCA8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92CE18BF-B29E-9206-FFF9-D50D2195EBCA}"/>
                </a:ext>
              </a:extLst>
            </p:cNvPr>
            <p:cNvCxnSpPr/>
            <p:nvPr/>
          </p:nvCxnSpPr>
          <p:spPr>
            <a:xfrm>
              <a:off x="7693697" y="3041696"/>
              <a:ext cx="895383" cy="1479992"/>
            </a:xfrm>
            <a:prstGeom prst="curvedConnector3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E6729E-BE98-1E97-EE45-0BFF346C5EBE}"/>
              </a:ext>
            </a:extLst>
          </p:cNvPr>
          <p:cNvGrpSpPr/>
          <p:nvPr/>
        </p:nvGrpSpPr>
        <p:grpSpPr>
          <a:xfrm>
            <a:off x="8666105" y="2716029"/>
            <a:ext cx="4715414" cy="3108229"/>
            <a:chOff x="8666105" y="2716029"/>
            <a:chExt cx="4715414" cy="3108229"/>
          </a:xfrm>
        </p:grpSpPr>
        <p:pic>
          <p:nvPicPr>
            <p:cNvPr id="11" name="Image 3" descr="Une image contenant texte, capture d’écran, Police, conception&#10;&#10;Le contenu généré par l’IA peut être incorrect.">
              <a:extLst>
                <a:ext uri="{FF2B5EF4-FFF2-40B4-BE49-F238E27FC236}">
                  <a16:creationId xmlns:a16="http://schemas.microsoft.com/office/drawing/2014/main" id="{52AE813F-954C-053B-67DE-9FDAB8F36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057" t="16637" r="15919" b="13701"/>
            <a:stretch>
              <a:fillRect/>
            </a:stretch>
          </p:blipFill>
          <p:spPr>
            <a:xfrm>
              <a:off x="8717922" y="2745400"/>
              <a:ext cx="3614166" cy="3049766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E927B3-2E4C-C819-7ABF-E6A173378FC5}"/>
                </a:ext>
              </a:extLst>
            </p:cNvPr>
            <p:cNvSpPr/>
            <p:nvPr/>
          </p:nvSpPr>
          <p:spPr>
            <a:xfrm>
              <a:off x="8666105" y="2716029"/>
              <a:ext cx="3670298" cy="2779210"/>
            </a:xfrm>
            <a:prstGeom prst="rect">
              <a:avLst/>
            </a:prstGeom>
            <a:noFill/>
            <a:ln w="57150">
              <a:solidFill>
                <a:srgbClr val="DCA8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6DFD2342-C59D-573D-ED06-68997D6FCA07}"/>
                </a:ext>
              </a:extLst>
            </p:cNvPr>
            <p:cNvCxnSpPr>
              <a:cxnSpLocks/>
            </p:cNvCxnSpPr>
            <p:nvPr/>
          </p:nvCxnSpPr>
          <p:spPr>
            <a:xfrm>
              <a:off x="12384411" y="4231015"/>
              <a:ext cx="997108" cy="1593243"/>
            </a:xfrm>
            <a:prstGeom prst="curvedConnector3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40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39FED-913C-FBF4-FA36-F9455741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2FAB85D-D5C2-54FE-395B-0C02F15EB3A6}"/>
              </a:ext>
            </a:extLst>
          </p:cNvPr>
          <p:cNvCxnSpPr/>
          <p:nvPr/>
        </p:nvCxnSpPr>
        <p:spPr>
          <a:xfrm flipV="1">
            <a:off x="-649086" y="6831174"/>
            <a:ext cx="14297177" cy="190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7B025C-81E7-B8F3-CE68-386527B51A6F}"/>
              </a:ext>
            </a:extLst>
          </p:cNvPr>
          <p:cNvCxnSpPr/>
          <p:nvPr/>
        </p:nvCxnSpPr>
        <p:spPr>
          <a:xfrm flipH="1" flipV="1">
            <a:off x="3281444" y="5510285"/>
            <a:ext cx="752" cy="1301233"/>
          </a:xfrm>
          <a:prstGeom prst="straightConnector1">
            <a:avLst/>
          </a:prstGeom>
          <a:ln w="28575">
            <a:solidFill>
              <a:srgbClr val="DCA8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486D31-AD3C-99FE-A003-0F07E303148A}"/>
              </a:ext>
            </a:extLst>
          </p:cNvPr>
          <p:cNvCxnSpPr>
            <a:cxnSpLocks/>
          </p:cNvCxnSpPr>
          <p:nvPr/>
        </p:nvCxnSpPr>
        <p:spPr>
          <a:xfrm flipV="1">
            <a:off x="-979383" y="436729"/>
            <a:ext cx="14297177" cy="190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C9C72F-2296-0284-0A0E-2A4D38DA3798}"/>
              </a:ext>
            </a:extLst>
          </p:cNvPr>
          <p:cNvCxnSpPr>
            <a:cxnSpLocks/>
          </p:cNvCxnSpPr>
          <p:nvPr/>
        </p:nvCxnSpPr>
        <p:spPr>
          <a:xfrm flipH="1" flipV="1">
            <a:off x="9420749" y="447111"/>
            <a:ext cx="752" cy="1301233"/>
          </a:xfrm>
          <a:prstGeom prst="straightConnector1">
            <a:avLst/>
          </a:prstGeom>
          <a:ln w="28575">
            <a:solidFill>
              <a:srgbClr val="DCA8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4B3202-D697-8C4B-A5FC-EBC681A0B37C}"/>
              </a:ext>
            </a:extLst>
          </p:cNvPr>
          <p:cNvGrpSpPr/>
          <p:nvPr/>
        </p:nvGrpSpPr>
        <p:grpSpPr>
          <a:xfrm>
            <a:off x="6895994" y="1741224"/>
            <a:ext cx="5676977" cy="3406075"/>
            <a:chOff x="6895994" y="1741224"/>
            <a:chExt cx="5676977" cy="34060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70A95A2-A4F0-E45D-9173-E73E0E5BE571}"/>
                </a:ext>
              </a:extLst>
            </p:cNvPr>
            <p:cNvSpPr/>
            <p:nvPr/>
          </p:nvSpPr>
          <p:spPr>
            <a:xfrm>
              <a:off x="6895994" y="1741224"/>
              <a:ext cx="5676977" cy="3406075"/>
            </a:xfrm>
            <a:prstGeom prst="rect">
              <a:avLst/>
            </a:prstGeom>
            <a:noFill/>
            <a:ln w="57150">
              <a:solidFill>
                <a:srgbClr val="DCA8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Image 4" descr="Une image contenant texte, capture d’écran, diagramme, nombre&#10;&#10;Le contenu généré par l’IA peut être incorrect.">
              <a:extLst>
                <a:ext uri="{FF2B5EF4-FFF2-40B4-BE49-F238E27FC236}">
                  <a16:creationId xmlns:a16="http://schemas.microsoft.com/office/drawing/2014/main" id="{07A299CD-DB1F-5F33-32FA-BF1CE4328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5298" y="1818940"/>
              <a:ext cx="5597986" cy="325308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67987B-D4A2-34BD-B03D-FE56307C459E}"/>
              </a:ext>
            </a:extLst>
          </p:cNvPr>
          <p:cNvGrpSpPr/>
          <p:nvPr/>
        </p:nvGrpSpPr>
        <p:grpSpPr>
          <a:xfrm>
            <a:off x="386297" y="1990051"/>
            <a:ext cx="6478215" cy="3552409"/>
            <a:chOff x="356183" y="2020165"/>
            <a:chExt cx="6478215" cy="35524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612ABC-68B3-313A-3C67-E3866C710010}"/>
                </a:ext>
              </a:extLst>
            </p:cNvPr>
            <p:cNvSpPr/>
            <p:nvPr/>
          </p:nvSpPr>
          <p:spPr>
            <a:xfrm>
              <a:off x="356183" y="3600497"/>
              <a:ext cx="5919930" cy="1972077"/>
            </a:xfrm>
            <a:prstGeom prst="rect">
              <a:avLst/>
            </a:prstGeom>
            <a:noFill/>
            <a:ln w="57150">
              <a:solidFill>
                <a:srgbClr val="DCA8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80511C89-7FCB-CE16-6B3A-A8A36D029728}"/>
                </a:ext>
              </a:extLst>
            </p:cNvPr>
            <p:cNvCxnSpPr/>
            <p:nvPr/>
          </p:nvCxnSpPr>
          <p:spPr>
            <a:xfrm flipV="1">
              <a:off x="4259855" y="2020165"/>
              <a:ext cx="2574543" cy="1543561"/>
            </a:xfrm>
            <a:prstGeom prst="curvedConnector3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Image 15" descr="Une image contenant texte, capture d’écran, Police, diagramme&#10;&#10;Le contenu généré par l’IA peut être incorrect.">
              <a:extLst>
                <a:ext uri="{FF2B5EF4-FFF2-40B4-BE49-F238E27FC236}">
                  <a16:creationId xmlns:a16="http://schemas.microsoft.com/office/drawing/2014/main" id="{E99DD26D-C1C8-DFAC-D394-092A81939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50" r="-110" b="29900"/>
            <a:stretch>
              <a:fillRect/>
            </a:stretch>
          </p:blipFill>
          <p:spPr>
            <a:xfrm>
              <a:off x="378348" y="3628214"/>
              <a:ext cx="5892651" cy="1793036"/>
            </a:xfrm>
            <a:prstGeom prst="rect">
              <a:avLst/>
            </a:prstGeom>
          </p:spPr>
        </p:pic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9AA5EE9-49A2-1FC2-674E-4BBF7130776F}"/>
              </a:ext>
            </a:extLst>
          </p:cNvPr>
          <p:cNvCxnSpPr>
            <a:cxnSpLocks/>
          </p:cNvCxnSpPr>
          <p:nvPr/>
        </p:nvCxnSpPr>
        <p:spPr>
          <a:xfrm>
            <a:off x="-780447" y="3257324"/>
            <a:ext cx="1118648" cy="1980652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55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9CD50-7D73-70A6-6E27-7A84EAE8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1">
            <a:extLst>
              <a:ext uri="{FF2B5EF4-FFF2-40B4-BE49-F238E27FC236}">
                <a16:creationId xmlns:a16="http://schemas.microsoft.com/office/drawing/2014/main" id="{B90D522E-B152-3AA5-F26F-6274441275CC}"/>
              </a:ext>
            </a:extLst>
          </p:cNvPr>
          <p:cNvSpPr/>
          <p:nvPr/>
        </p:nvSpPr>
        <p:spPr>
          <a:xfrm>
            <a:off x="8723809" y="163909"/>
            <a:ext cx="29083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endParaRPr lang="en-US" sz="9600" b="1">
              <a:solidFill>
                <a:srgbClr val="D4AF37"/>
              </a:solidFill>
              <a:latin typeface="Sorts Mill Goudy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E8FB2E34-04DB-345A-3F85-D4F583E259F8}"/>
              </a:ext>
            </a:extLst>
          </p:cNvPr>
          <p:cNvSpPr/>
          <p:nvPr/>
        </p:nvSpPr>
        <p:spPr>
          <a:xfrm>
            <a:off x="9028609" y="2602309"/>
            <a:ext cx="2298700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  <a:headEnd type="none"/>
            <a:tailEnd type="none"/>
          </a:ln>
        </p:spPr>
      </p:sp>
      <p:pic>
        <p:nvPicPr>
          <p:cNvPr id="9" name="Picture 8" descr="A group of people standing outside&#10;&#10;AI-generated content may be incorrect.">
            <a:extLst>
              <a:ext uri="{FF2B5EF4-FFF2-40B4-BE49-F238E27FC236}">
                <a16:creationId xmlns:a16="http://schemas.microsoft.com/office/drawing/2014/main" id="{56776302-F01E-1A82-1350-056C75A3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216" y="-956413"/>
            <a:ext cx="14122120" cy="922452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7BD2AF-0186-66AB-E8B4-D7DE98FE6C7C}"/>
              </a:ext>
            </a:extLst>
          </p:cNvPr>
          <p:cNvSpPr/>
          <p:nvPr/>
        </p:nvSpPr>
        <p:spPr>
          <a:xfrm>
            <a:off x="1546351" y="2366901"/>
            <a:ext cx="10099015" cy="2901796"/>
          </a:xfrm>
          <a:prstGeom prst="roundRect">
            <a:avLst/>
          </a:prstGeom>
          <a:solidFill>
            <a:srgbClr val="FAF1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>
                <a:solidFill>
                  <a:srgbClr val="DCA878"/>
                </a:solidFill>
                <a:latin typeface="Oranienbaum"/>
              </a:rPr>
              <a:t>Marketing Opportunity</a:t>
            </a:r>
          </a:p>
        </p:txBody>
      </p:sp>
    </p:spTree>
    <p:extLst>
      <p:ext uri="{BB962C8B-B14F-4D97-AF65-F5344CB8AC3E}">
        <p14:creationId xmlns:p14="http://schemas.microsoft.com/office/powerpoint/2010/main" val="26615581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6BCC4-E7A1-000C-3BC7-A665B0AF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1">
            <a:extLst>
              <a:ext uri="{FF2B5EF4-FFF2-40B4-BE49-F238E27FC236}">
                <a16:creationId xmlns:a16="http://schemas.microsoft.com/office/drawing/2014/main" id="{3C9F01AA-6CED-F967-4EB2-651018B59B0A}"/>
              </a:ext>
            </a:extLst>
          </p:cNvPr>
          <p:cNvSpPr/>
          <p:nvPr/>
        </p:nvSpPr>
        <p:spPr>
          <a:xfrm>
            <a:off x="8723809" y="163909"/>
            <a:ext cx="29083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endParaRPr lang="en-US" sz="9600" b="1">
              <a:solidFill>
                <a:srgbClr val="D4AF37"/>
              </a:solidFill>
              <a:latin typeface="Sorts Mill Goudy"/>
            </a:endParaRPr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D8004452-5F4E-5866-855C-AFBE91CB065B}"/>
              </a:ext>
            </a:extLst>
          </p:cNvPr>
          <p:cNvSpPr/>
          <p:nvPr/>
        </p:nvSpPr>
        <p:spPr>
          <a:xfrm>
            <a:off x="9028609" y="2602309"/>
            <a:ext cx="2298700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  <a:headEnd type="none"/>
            <a:tailEnd type="none"/>
          </a:ln>
        </p:spPr>
      </p:sp>
      <p:pic>
        <p:nvPicPr>
          <p:cNvPr id="9" name="Picture 8" descr="A group of people standing outside&#10;&#10;AI-generated content may be incorrect.">
            <a:extLst>
              <a:ext uri="{FF2B5EF4-FFF2-40B4-BE49-F238E27FC236}">
                <a16:creationId xmlns:a16="http://schemas.microsoft.com/office/drawing/2014/main" id="{E41FEA87-047B-A62D-90CE-68129825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61216" y="-956413"/>
            <a:ext cx="14122120" cy="9224527"/>
          </a:xfrm>
          <a:prstGeom prst="rect">
            <a:avLst/>
          </a:prstGeom>
        </p:spPr>
      </p:pic>
      <p:pic>
        <p:nvPicPr>
          <p:cNvPr id="11" name="Picture 10" descr="A blurry picture of a person&#10;&#10;AI-generated content may be incorrect.">
            <a:extLst>
              <a:ext uri="{FF2B5EF4-FFF2-40B4-BE49-F238E27FC236}">
                <a16:creationId xmlns:a16="http://schemas.microsoft.com/office/drawing/2014/main" id="{17160C99-6A89-1FA5-9332-851D2BEF0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29" y="244757"/>
            <a:ext cx="10239022" cy="6802260"/>
          </a:xfrm>
          <a:prstGeom prst="round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3932D-063F-C906-4BBE-2FD5B3313D74}"/>
              </a:ext>
            </a:extLst>
          </p:cNvPr>
          <p:cNvSpPr/>
          <p:nvPr/>
        </p:nvSpPr>
        <p:spPr>
          <a:xfrm>
            <a:off x="1880260" y="1844610"/>
            <a:ext cx="4367217" cy="3611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30000"/>
              </a:lnSpc>
            </a:pPr>
            <a:r>
              <a:rPr lang="en-US" sz="36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</a:t>
            </a:r>
            <a:r>
              <a:rPr lang="en-US" sz="3600" b="1">
                <a:solidFill>
                  <a:schemeClr val="bg1"/>
                </a:solidFill>
                <a:latin typeface="Sorts Mill Goudy"/>
              </a:rPr>
              <a:t>oduct Features </a:t>
            </a:r>
            <a:endParaRPr lang="en-US" sz="3600">
              <a:solidFill>
                <a:schemeClr val="bg1"/>
              </a:solidFill>
              <a:latin typeface="Sorts Mill Goudy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i="1">
                <a:solidFill>
                  <a:schemeClr val="tx1"/>
                </a:solidFill>
                <a:latin typeface="Sorts Mill Goudy"/>
              </a:rPr>
              <a:t>“Free Features” → “Open Access Tools”</a:t>
            </a:r>
            <a:endParaRPr lang="en-US" sz="2000">
              <a:solidFill>
                <a:schemeClr val="tx1"/>
              </a:solidFill>
              <a:latin typeface="Sorts Mill Goudy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i="1">
                <a:solidFill>
                  <a:schemeClr val="tx1"/>
                </a:solidFill>
                <a:latin typeface="Sorts Mill Goudy"/>
              </a:rPr>
              <a:t>“Premium ($10mo)” → “Value-Driven Premium”</a:t>
            </a:r>
            <a:endParaRPr lang="en-US" sz="2000">
              <a:solidFill>
                <a:schemeClr val="tx1"/>
              </a:solidFill>
              <a:latin typeface="Sorts Mill Goudy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b="1" i="1">
                <a:solidFill>
                  <a:schemeClr val="tx1"/>
                </a:solidFill>
                <a:latin typeface="Sorts Mill Goudy"/>
              </a:rPr>
              <a:t>“University Partnerships” → “Collaborative Engagement”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E6623-2292-BC64-D18D-E23B39F0096A}"/>
              </a:ext>
            </a:extLst>
          </p:cNvPr>
          <p:cNvSpPr/>
          <p:nvPr/>
        </p:nvSpPr>
        <p:spPr>
          <a:xfrm>
            <a:off x="6470000" y="1848636"/>
            <a:ext cx="4382999" cy="36037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3200" b="1">
                <a:solidFill>
                  <a:schemeClr val="bg1"/>
                </a:solidFill>
                <a:latin typeface="Trade Gothic Next Cond"/>
              </a:rPr>
              <a:t>University Experience Meets Career Tools</a:t>
            </a:r>
            <a:endParaRPr lang="en-US" sz="3200">
              <a:solidFill>
                <a:schemeClr val="bg1"/>
              </a:solidFill>
              <a:latin typeface="Trade Gothic Next Cond"/>
            </a:endParaRP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1"/>
                </a:solidFill>
                <a:latin typeface="Sorts Mill Goudy"/>
              </a:rPr>
              <a:t>*Scaled EdTech for Student Growth</a:t>
            </a:r>
            <a:endParaRPr lang="en-US" sz="2000">
              <a:solidFill>
                <a:schemeClr val="tx1"/>
              </a:solidFill>
              <a:latin typeface="Sorts Mill Goudy"/>
            </a:endParaRP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1"/>
                </a:solidFill>
                <a:latin typeface="Sorts Mill Goudy"/>
              </a:rPr>
              <a:t>*Built Social Platforms for Student Networks</a:t>
            </a:r>
            <a:endParaRPr lang="en-US" sz="2000">
              <a:solidFill>
                <a:schemeClr val="tx1"/>
              </a:solidFill>
              <a:latin typeface="Sorts Mill Goudy"/>
            </a:endParaRP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1"/>
                </a:solidFill>
                <a:latin typeface="Sorts Mill Goudy"/>
              </a:rPr>
              <a:t>*Student Affairs Meets Tech Design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PortalVTI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PortalVTI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Portal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E3A4BB4D-5227-4A6D-99D3-DBAB0FE4C68F}" vid="{BE515EFD-5A7A-4BFE-BE06-A21DB8499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PortalVTI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links_enhanced_presentation</dc:title>
  <dc:subject>links_enhanced_presentation</dc:subject>
  <dc:creator>Kimi</dc:creator>
  <cp:revision>4</cp:revision>
  <dcterms:created xsi:type="dcterms:W3CDTF">2025-11-16T23:52:36Z</dcterms:created>
  <dcterms:modified xsi:type="dcterms:W3CDTF">2025-11-19T00:19:39Z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{"Label":"links_enhanced_presentation","ContentProducer":"001191110108MACG2KBH8F10000","ProduceID":"d4d5ve2hra0c0g0p1ca0","ReservedCode1":"","ContentPropagator":"001191110108MACG2KBH8F20000","PropagateID":"d4d5ve2hra0c0g0p1ca0","ReservedCode2":""}</vt:lpwstr>
  </property>
</Properties>
</file>